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5"/>
  </p:notesMasterIdLst>
  <p:handoutMasterIdLst>
    <p:handoutMasterId r:id="rId36"/>
  </p:handoutMasterIdLst>
  <p:sldIdLst>
    <p:sldId id="268" r:id="rId5"/>
    <p:sldId id="269" r:id="rId6"/>
    <p:sldId id="281" r:id="rId7"/>
    <p:sldId id="282" r:id="rId8"/>
    <p:sldId id="305" r:id="rId9"/>
    <p:sldId id="283" r:id="rId10"/>
    <p:sldId id="284" r:id="rId11"/>
    <p:sldId id="285" r:id="rId12"/>
    <p:sldId id="286" r:id="rId13"/>
    <p:sldId id="287" r:id="rId14"/>
    <p:sldId id="288" r:id="rId15"/>
    <p:sldId id="289" r:id="rId16"/>
    <p:sldId id="294" r:id="rId17"/>
    <p:sldId id="306" r:id="rId18"/>
    <p:sldId id="291" r:id="rId19"/>
    <p:sldId id="292" r:id="rId20"/>
    <p:sldId id="293" r:id="rId21"/>
    <p:sldId id="296" r:id="rId22"/>
    <p:sldId id="295" r:id="rId23"/>
    <p:sldId id="297" r:id="rId24"/>
    <p:sldId id="298" r:id="rId25"/>
    <p:sldId id="299" r:id="rId26"/>
    <p:sldId id="300" r:id="rId27"/>
    <p:sldId id="301" r:id="rId28"/>
    <p:sldId id="302" r:id="rId29"/>
    <p:sldId id="303" r:id="rId30"/>
    <p:sldId id="307" r:id="rId31"/>
    <p:sldId id="304" r:id="rId32"/>
    <p:sldId id="273" r:id="rId33"/>
    <p:sldId id="279" r:id="rId34"/>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6" autoAdjust="0"/>
    <p:restoredTop sz="94660"/>
  </p:normalViewPr>
  <p:slideViewPr>
    <p:cSldViewPr snapToGrid="0">
      <p:cViewPr varScale="1">
        <p:scale>
          <a:sx n="86" d="100"/>
          <a:sy n="86" d="100"/>
        </p:scale>
        <p:origin x="48" y="126"/>
      </p:cViewPr>
      <p:guideLst>
        <p:guide pos="3840"/>
        <p:guide orient="horz" pos="2160"/>
      </p:guideLst>
    </p:cSldViewPr>
  </p:slideViewPr>
  <p:notesTextViewPr>
    <p:cViewPr>
      <p:scale>
        <a:sx n="1" d="1"/>
        <a:sy n="1" d="1"/>
      </p:scale>
      <p:origin x="0" y="0"/>
    </p:cViewPr>
  </p:notesTextViewPr>
  <p:notesViewPr>
    <p:cSldViewPr snapToGrid="0">
      <p:cViewPr varScale="1">
        <p:scale>
          <a:sx n="90" d="100"/>
          <a:sy n="90" d="100"/>
        </p:scale>
        <p:origin x="2802"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dirty="0"/>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2612F89E-ACBA-48C0-ABC4-9D4D9F5FBB6C}" type="datetime1">
              <a:rPr lang="fr-FR" smtClean="0"/>
              <a:t>30/08/2022</a:t>
            </a:fld>
            <a:endParaRPr lang="fr-FR" dirty="0"/>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dirty="0"/>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E6B3739-9081-478F-812E-AE7CE140632E}" type="slidenum">
              <a:rPr lang="fr-FR" smtClean="0"/>
              <a:t>‹N°›</a:t>
            </a:fld>
            <a:endParaRPr lang="fr-FR" dirty="0"/>
          </a:p>
        </p:txBody>
      </p:sp>
    </p:spTree>
    <p:extLst>
      <p:ext uri="{BB962C8B-B14F-4D97-AF65-F5344CB8AC3E}">
        <p14:creationId xmlns:p14="http://schemas.microsoft.com/office/powerpoint/2010/main" val="41121049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1233E437-8941-497F-9A00-9CB48710899C}" type="datetime1">
              <a:rPr lang="fr-FR" noProof="0" smtClean="0"/>
              <a:t>30/08/2022</a:t>
            </a:fld>
            <a:endParaRPr lang="fr-FR" noProof="0" dirty="0"/>
          </a:p>
        </p:txBody>
      </p:sp>
      <p:sp>
        <p:nvSpPr>
          <p:cNvPr id="4" name="Espace réservé d’image de diapositiv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dirty="0"/>
          </a:p>
        </p:txBody>
      </p:sp>
      <p:sp>
        <p:nvSpPr>
          <p:cNvPr id="5" name="Espace réservé des notes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60CF8BB-EBC7-4B8F-9632-A5A136FBB880}" type="slidenum">
              <a:rPr lang="fr-FR" noProof="0" smtClean="0"/>
              <a:t>‹N°›</a:t>
            </a:fld>
            <a:endParaRPr lang="fr-FR" noProof="0" dirty="0"/>
          </a:p>
        </p:txBody>
      </p:sp>
    </p:spTree>
    <p:extLst>
      <p:ext uri="{BB962C8B-B14F-4D97-AF65-F5344CB8AC3E}">
        <p14:creationId xmlns:p14="http://schemas.microsoft.com/office/powerpoint/2010/main" val="117036962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560CF8BB-EBC7-4B8F-9632-A5A136FBB880}" type="slidenum">
              <a:rPr lang="fr-FR" noProof="0" smtClean="0"/>
              <a:t>1</a:t>
            </a:fld>
            <a:endParaRPr lang="fr-FR" noProof="0" dirty="0"/>
          </a:p>
        </p:txBody>
      </p:sp>
    </p:spTree>
    <p:extLst>
      <p:ext uri="{BB962C8B-B14F-4D97-AF65-F5344CB8AC3E}">
        <p14:creationId xmlns:p14="http://schemas.microsoft.com/office/powerpoint/2010/main" val="82467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560CF8BB-EBC7-4B8F-9632-A5A136FBB880}" type="slidenum">
              <a:rPr lang="fr-FR" noProof="0" smtClean="0"/>
              <a:t>2</a:t>
            </a:fld>
            <a:endParaRPr lang="fr-FR" noProof="0" dirty="0"/>
          </a:p>
        </p:txBody>
      </p:sp>
    </p:spTree>
    <p:extLst>
      <p:ext uri="{BB962C8B-B14F-4D97-AF65-F5344CB8AC3E}">
        <p14:creationId xmlns:p14="http://schemas.microsoft.com/office/powerpoint/2010/main" val="3727341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560CF8BB-EBC7-4B8F-9632-A5A136FBB880}" type="slidenum">
              <a:rPr lang="fr-FR" noProof="0" smtClean="0"/>
              <a:t>29</a:t>
            </a:fld>
            <a:endParaRPr lang="fr-FR" noProof="0" dirty="0"/>
          </a:p>
        </p:txBody>
      </p:sp>
    </p:spTree>
    <p:extLst>
      <p:ext uri="{BB962C8B-B14F-4D97-AF65-F5344CB8AC3E}">
        <p14:creationId xmlns:p14="http://schemas.microsoft.com/office/powerpoint/2010/main" val="22538469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a:xfrm>
            <a:off x="609600" y="755780"/>
            <a:ext cx="6858000" cy="3200400"/>
          </a:xfrm>
        </p:spPr>
        <p:txBody>
          <a:bodyPr rtlCol="0" anchor="b">
            <a:normAutofit/>
          </a:bodyPr>
          <a:lstStyle>
            <a:lvl1pPr algn="l">
              <a:lnSpc>
                <a:spcPct val="75000"/>
              </a:lnSpc>
              <a:defRPr sz="8000">
                <a:solidFill>
                  <a:schemeClr val="bg1"/>
                </a:solidFill>
              </a:defRPr>
            </a:lvl1pPr>
          </a:lstStyle>
          <a:p>
            <a:pPr rtl="0"/>
            <a:r>
              <a:rPr lang="fr-FR"/>
              <a:t>Modifiez le style du titre</a:t>
            </a:r>
            <a:endParaRPr lang="fr-FR" dirty="0"/>
          </a:p>
        </p:txBody>
      </p:sp>
      <p:sp>
        <p:nvSpPr>
          <p:cNvPr id="3" name="Sous-titre 2"/>
          <p:cNvSpPr>
            <a:spLocks noGrp="1"/>
          </p:cNvSpPr>
          <p:nvPr>
            <p:ph type="subTitle" idx="1"/>
          </p:nvPr>
        </p:nvSpPr>
        <p:spPr>
          <a:xfrm>
            <a:off x="609600" y="3956180"/>
            <a:ext cx="6858000" cy="1097280"/>
          </a:xfrm>
        </p:spPr>
        <p:txBody>
          <a:bodyPr rtlCol="0">
            <a:normAutofit/>
          </a:bodyPr>
          <a:lstStyle>
            <a:lvl1pPr marL="0" indent="0" algn="l">
              <a:spcBef>
                <a:spcPts val="0"/>
              </a:spcBef>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a:t>Modifiez le style des sous-titres du masque</a:t>
            </a:r>
            <a:endParaRPr lang="fr-FR" dirty="0"/>
          </a:p>
        </p:txBody>
      </p:sp>
      <p:sp>
        <p:nvSpPr>
          <p:cNvPr id="4" name="Espace réservé de la date 3"/>
          <p:cNvSpPr>
            <a:spLocks noGrp="1"/>
          </p:cNvSpPr>
          <p:nvPr>
            <p:ph type="dt" sz="half" idx="10"/>
          </p:nvPr>
        </p:nvSpPr>
        <p:spPr/>
        <p:txBody>
          <a:bodyPr rtlCol="0"/>
          <a:lstStyle/>
          <a:p>
            <a:pPr rtl="0"/>
            <a:fld id="{16920651-EC82-42A7-8C94-8A27562F94BA}" type="datetime1">
              <a:rPr lang="fr-FR" smtClean="0"/>
              <a:t>30/08/2022</a:t>
            </a:fld>
            <a:endParaRPr lang="fr-FR" dirty="0"/>
          </a:p>
        </p:txBody>
      </p:sp>
      <p:sp>
        <p:nvSpPr>
          <p:cNvPr id="5" name="Espace réservé du pied de page 4"/>
          <p:cNvSpPr>
            <a:spLocks noGrp="1"/>
          </p:cNvSpPr>
          <p:nvPr>
            <p:ph type="ftr" sz="quarter" idx="11"/>
          </p:nvPr>
        </p:nvSpPr>
        <p:spPr/>
        <p:txBody>
          <a:bodyPr rtlCol="0"/>
          <a:lstStyle/>
          <a:p>
            <a:pPr rtl="0"/>
            <a:r>
              <a:rPr lang="fr-FR" dirty="0"/>
              <a:t>Ajouter un pied de page</a:t>
            </a:r>
          </a:p>
        </p:txBody>
      </p:sp>
      <p:sp>
        <p:nvSpPr>
          <p:cNvPr id="6" name="Espace réservé du numéro de diapositive 5"/>
          <p:cNvSpPr>
            <a:spLocks noGrp="1"/>
          </p:cNvSpPr>
          <p:nvPr>
            <p:ph type="sldNum" sz="quarter" idx="12"/>
          </p:nvPr>
        </p:nvSpPr>
        <p:spPr/>
        <p:txBody>
          <a:bodyPr rtlCol="0"/>
          <a:lstStyle/>
          <a:p>
            <a:pPr rtl="0"/>
            <a:fld id="{E31375A4-56A4-47D6-9801-1991572033F7}" type="slidenum">
              <a:rPr lang="fr-FR" smtClean="0"/>
              <a:pPr/>
              <a:t>‹N°›</a:t>
            </a:fld>
            <a:endParaRPr lang="fr-FR"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a:t>Modifiez le style du titre</a:t>
            </a:r>
            <a:endParaRPr lang="fr-FR" dirty="0"/>
          </a:p>
        </p:txBody>
      </p:sp>
      <p:sp>
        <p:nvSpPr>
          <p:cNvPr id="3" name="Espace réservé du texte vertical 2"/>
          <p:cNvSpPr>
            <a:spLocks noGrp="1"/>
          </p:cNvSpPr>
          <p:nvPr>
            <p:ph type="body" orient="vert" idx="1"/>
          </p:nvPr>
        </p:nvSpPr>
        <p:spPr/>
        <p:txBody>
          <a:bodyPr vert="eaVert" rtlCol="0"/>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4" name="Espace réservé de la date 3"/>
          <p:cNvSpPr>
            <a:spLocks noGrp="1"/>
          </p:cNvSpPr>
          <p:nvPr>
            <p:ph type="dt" sz="half" idx="10"/>
          </p:nvPr>
        </p:nvSpPr>
        <p:spPr/>
        <p:txBody>
          <a:bodyPr rtlCol="0"/>
          <a:lstStyle/>
          <a:p>
            <a:pPr rtl="0"/>
            <a:fld id="{DEBDA4A4-32F0-40E9-8573-8D1D02922FC3}" type="datetime1">
              <a:rPr lang="fr-FR" smtClean="0"/>
              <a:t>30/08/2022</a:t>
            </a:fld>
            <a:endParaRPr lang="fr-FR" dirty="0"/>
          </a:p>
        </p:txBody>
      </p:sp>
      <p:sp>
        <p:nvSpPr>
          <p:cNvPr id="5" name="Espace réservé du pied de page 4"/>
          <p:cNvSpPr>
            <a:spLocks noGrp="1"/>
          </p:cNvSpPr>
          <p:nvPr>
            <p:ph type="ftr" sz="quarter" idx="11"/>
          </p:nvPr>
        </p:nvSpPr>
        <p:spPr/>
        <p:txBody>
          <a:bodyPr rtlCol="0"/>
          <a:lstStyle/>
          <a:p>
            <a:pPr rtl="0"/>
            <a:r>
              <a:rPr lang="fr-FR" dirty="0"/>
              <a:t>Ajouter un pied de page</a:t>
            </a:r>
          </a:p>
        </p:txBody>
      </p:sp>
      <p:sp>
        <p:nvSpPr>
          <p:cNvPr id="6" name="Espace réservé du numéro de diapositive 5"/>
          <p:cNvSpPr>
            <a:spLocks noGrp="1"/>
          </p:cNvSpPr>
          <p:nvPr>
            <p:ph type="sldNum" sz="quarter" idx="12"/>
          </p:nvPr>
        </p:nvSpPr>
        <p:spPr/>
        <p:txBody>
          <a:bodyPr rtlCol="0"/>
          <a:lstStyle/>
          <a:p>
            <a:pPr rtl="0"/>
            <a:fld id="{E31375A4-56A4-47D6-9801-1991572033F7}" type="slidenum">
              <a:rPr lang="fr-FR" smtClean="0"/>
              <a:t>‹N°›</a:t>
            </a:fld>
            <a:endParaRPr lang="fr-FR"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9342120" y="380999"/>
            <a:ext cx="2011680" cy="6096001"/>
          </a:xfrm>
        </p:spPr>
        <p:txBody>
          <a:bodyPr vert="eaVert" rtlCol="0"/>
          <a:lstStyle>
            <a:lvl1pPr>
              <a:defRPr/>
            </a:lvl1pPr>
          </a:lstStyle>
          <a:p>
            <a:pPr rtl="0"/>
            <a:r>
              <a:rPr lang="fr-FR"/>
              <a:t>Modifiez le style du titre</a:t>
            </a:r>
            <a:endParaRPr lang="fr-FR" dirty="0"/>
          </a:p>
        </p:txBody>
      </p:sp>
      <p:sp>
        <p:nvSpPr>
          <p:cNvPr id="3" name="Espace réservé du texte vertical 2"/>
          <p:cNvSpPr>
            <a:spLocks noGrp="1"/>
          </p:cNvSpPr>
          <p:nvPr>
            <p:ph type="body" orient="vert" idx="1"/>
          </p:nvPr>
        </p:nvSpPr>
        <p:spPr>
          <a:xfrm>
            <a:off x="1981199" y="380999"/>
            <a:ext cx="7074859" cy="6096001"/>
          </a:xfrm>
        </p:spPr>
        <p:txBody>
          <a:bodyPr vert="eaVert" rtlCol="0"/>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4" name="Espace réservé de la date 3"/>
          <p:cNvSpPr>
            <a:spLocks noGrp="1"/>
          </p:cNvSpPr>
          <p:nvPr>
            <p:ph type="dt" sz="half" idx="10"/>
          </p:nvPr>
        </p:nvSpPr>
        <p:spPr/>
        <p:txBody>
          <a:bodyPr rtlCol="0"/>
          <a:lstStyle/>
          <a:p>
            <a:pPr rtl="0"/>
            <a:fld id="{8E17DFBB-9AC8-416A-9536-607C4D18AAF0}" type="datetime1">
              <a:rPr lang="fr-FR" smtClean="0"/>
              <a:t>30/08/2022</a:t>
            </a:fld>
            <a:endParaRPr lang="fr-FR" dirty="0"/>
          </a:p>
        </p:txBody>
      </p:sp>
      <p:sp>
        <p:nvSpPr>
          <p:cNvPr id="5" name="Espace réservé du pied de page 4"/>
          <p:cNvSpPr>
            <a:spLocks noGrp="1"/>
          </p:cNvSpPr>
          <p:nvPr>
            <p:ph type="ftr" sz="quarter" idx="11"/>
          </p:nvPr>
        </p:nvSpPr>
        <p:spPr/>
        <p:txBody>
          <a:bodyPr rtlCol="0"/>
          <a:lstStyle/>
          <a:p>
            <a:pPr rtl="0"/>
            <a:r>
              <a:rPr lang="fr-FR" dirty="0"/>
              <a:t>Ajouter un pied de page</a:t>
            </a:r>
          </a:p>
        </p:txBody>
      </p:sp>
      <p:sp>
        <p:nvSpPr>
          <p:cNvPr id="6" name="Espace réservé du numéro de diapositive 5"/>
          <p:cNvSpPr>
            <a:spLocks noGrp="1"/>
          </p:cNvSpPr>
          <p:nvPr>
            <p:ph type="sldNum" sz="quarter" idx="12"/>
          </p:nvPr>
        </p:nvSpPr>
        <p:spPr/>
        <p:txBody>
          <a:bodyPr rtlCol="0"/>
          <a:lstStyle/>
          <a:p>
            <a:pPr rtl="0"/>
            <a:fld id="{E31375A4-56A4-47D6-9801-1991572033F7}" type="slidenum">
              <a:rPr lang="fr-FR" smtClean="0"/>
              <a:t>‹N°›</a:t>
            </a:fld>
            <a:endParaRPr lang="fr-FR"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a:t>Modifiez le style du titre</a:t>
            </a:r>
            <a:endParaRPr lang="fr-FR" dirty="0"/>
          </a:p>
        </p:txBody>
      </p:sp>
      <p:sp>
        <p:nvSpPr>
          <p:cNvPr id="3" name="Espace réservé du contenu 2"/>
          <p:cNvSpPr>
            <a:spLocks noGrp="1"/>
          </p:cNvSpPr>
          <p:nvPr>
            <p:ph idx="1"/>
          </p:nvPr>
        </p:nvSpPr>
        <p:spPr/>
        <p:txBody>
          <a:bodyPr rtlCol="0"/>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4" name="Espace réservé de la date 3"/>
          <p:cNvSpPr>
            <a:spLocks noGrp="1"/>
          </p:cNvSpPr>
          <p:nvPr>
            <p:ph type="dt" sz="half" idx="10"/>
          </p:nvPr>
        </p:nvSpPr>
        <p:spPr/>
        <p:txBody>
          <a:bodyPr rtlCol="0"/>
          <a:lstStyle>
            <a:lvl1pPr>
              <a:defRPr>
                <a:solidFill>
                  <a:schemeClr val="tx2">
                    <a:lumMod val="65000"/>
                    <a:lumOff val="35000"/>
                  </a:schemeClr>
                </a:solidFill>
              </a:defRPr>
            </a:lvl1pPr>
          </a:lstStyle>
          <a:p>
            <a:pPr rtl="0"/>
            <a:fld id="{3194172B-C8C4-4E3C-8C3A-989B0AD07D73}" type="datetime1">
              <a:rPr lang="fr-FR" smtClean="0"/>
              <a:t>30/08/2022</a:t>
            </a:fld>
            <a:endParaRPr lang="fr-FR" dirty="0"/>
          </a:p>
        </p:txBody>
      </p:sp>
      <p:sp>
        <p:nvSpPr>
          <p:cNvPr id="5" name="Espace réservé du pied de page 4"/>
          <p:cNvSpPr>
            <a:spLocks noGrp="1"/>
          </p:cNvSpPr>
          <p:nvPr>
            <p:ph type="ftr" sz="quarter" idx="11"/>
          </p:nvPr>
        </p:nvSpPr>
        <p:spPr/>
        <p:txBody>
          <a:bodyPr rtlCol="0"/>
          <a:lstStyle>
            <a:lvl1pPr>
              <a:defRPr>
                <a:solidFill>
                  <a:schemeClr val="tx2">
                    <a:lumMod val="65000"/>
                    <a:lumOff val="35000"/>
                  </a:schemeClr>
                </a:solidFill>
              </a:defRPr>
            </a:lvl1pPr>
          </a:lstStyle>
          <a:p>
            <a:pPr rtl="0"/>
            <a:r>
              <a:rPr lang="fr-FR" dirty="0"/>
              <a:t>Ajouter un pied de page</a:t>
            </a:r>
          </a:p>
        </p:txBody>
      </p:sp>
      <p:sp>
        <p:nvSpPr>
          <p:cNvPr id="6" name="Espace réservé du numéro de diapositive 5"/>
          <p:cNvSpPr>
            <a:spLocks noGrp="1"/>
          </p:cNvSpPr>
          <p:nvPr>
            <p:ph type="sldNum" sz="quarter" idx="12"/>
          </p:nvPr>
        </p:nvSpPr>
        <p:spPr/>
        <p:txBody>
          <a:bodyPr rtlCol="0"/>
          <a:lstStyle>
            <a:lvl1pPr>
              <a:defRPr>
                <a:solidFill>
                  <a:schemeClr val="tx2">
                    <a:lumMod val="65000"/>
                    <a:lumOff val="35000"/>
                  </a:schemeClr>
                </a:solidFill>
              </a:defRPr>
            </a:lvl1pPr>
          </a:lstStyle>
          <a:p>
            <a:pPr rtl="0"/>
            <a:fld id="{E31375A4-56A4-47D6-9801-1991572033F7}" type="slidenum">
              <a:rPr lang="fr-FR" smtClean="0"/>
              <a:pPr rtl="0"/>
              <a:t>‹N°›</a:t>
            </a:fld>
            <a:endParaRPr lang="fr-FR"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tête de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609600" y="822960"/>
            <a:ext cx="8686800" cy="2011680"/>
          </a:xfrm>
        </p:spPr>
        <p:txBody>
          <a:bodyPr rtlCol="0" anchor="b">
            <a:normAutofit/>
          </a:bodyPr>
          <a:lstStyle>
            <a:lvl1pPr>
              <a:defRPr sz="6600"/>
            </a:lvl1pPr>
          </a:lstStyle>
          <a:p>
            <a:pPr rtl="0"/>
            <a:r>
              <a:rPr lang="fr-FR"/>
              <a:t>Modifiez le style du titre</a:t>
            </a:r>
            <a:endParaRPr lang="fr-FR" dirty="0"/>
          </a:p>
        </p:txBody>
      </p:sp>
      <p:sp>
        <p:nvSpPr>
          <p:cNvPr id="3" name="Espace réservé du texte 2"/>
          <p:cNvSpPr>
            <a:spLocks noGrp="1"/>
          </p:cNvSpPr>
          <p:nvPr>
            <p:ph type="body" idx="1"/>
          </p:nvPr>
        </p:nvSpPr>
        <p:spPr>
          <a:xfrm>
            <a:off x="609600" y="2834640"/>
            <a:ext cx="8686800" cy="1097280"/>
          </a:xfrm>
        </p:spPr>
        <p:txBody>
          <a:bodyPr rtlCol="0">
            <a:normAutofit/>
          </a:bodyPr>
          <a:lstStyle>
            <a:lvl1pPr marL="0" indent="0">
              <a:spcBef>
                <a:spcPts val="0"/>
              </a:spcBef>
              <a:buNone/>
              <a:defRPr sz="28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rtl="0"/>
            <a:r>
              <a:rPr lang="fr-FR"/>
              <a:t>Cliquez pour modifier les styles du texte du masque</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a:t>Modifiez le style du titre</a:t>
            </a:r>
            <a:endParaRPr lang="fr-FR" dirty="0"/>
          </a:p>
        </p:txBody>
      </p:sp>
      <p:sp>
        <p:nvSpPr>
          <p:cNvPr id="3" name="Espace réservé du contenu 2"/>
          <p:cNvSpPr>
            <a:spLocks noGrp="1"/>
          </p:cNvSpPr>
          <p:nvPr>
            <p:ph sz="half" idx="1"/>
          </p:nvPr>
        </p:nvSpPr>
        <p:spPr>
          <a:xfrm>
            <a:off x="1981200" y="1981200"/>
            <a:ext cx="4572000" cy="4480560"/>
          </a:xfrm>
        </p:spPr>
        <p:txBody>
          <a:bodyPr rtlCol="0">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4" name="Espace réservé du contenu 3"/>
          <p:cNvSpPr>
            <a:spLocks noGrp="1"/>
          </p:cNvSpPr>
          <p:nvPr>
            <p:ph sz="half" idx="2"/>
          </p:nvPr>
        </p:nvSpPr>
        <p:spPr>
          <a:xfrm>
            <a:off x="6781800" y="1981200"/>
            <a:ext cx="4572000" cy="4480560"/>
          </a:xfrm>
        </p:spPr>
        <p:txBody>
          <a:bodyPr rtlCol="0">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5" name="Espace réservé de la date 4"/>
          <p:cNvSpPr>
            <a:spLocks noGrp="1"/>
          </p:cNvSpPr>
          <p:nvPr>
            <p:ph type="dt" sz="half" idx="10"/>
          </p:nvPr>
        </p:nvSpPr>
        <p:spPr/>
        <p:txBody>
          <a:bodyPr rtlCol="0"/>
          <a:lstStyle/>
          <a:p>
            <a:pPr rtl="0"/>
            <a:fld id="{AF5F1D0A-D38E-45C1-8A15-9FBE0A2C641C}" type="datetime1">
              <a:rPr lang="fr-FR" smtClean="0"/>
              <a:t>30/08/2022</a:t>
            </a:fld>
            <a:endParaRPr lang="fr-FR" dirty="0"/>
          </a:p>
        </p:txBody>
      </p:sp>
      <p:sp>
        <p:nvSpPr>
          <p:cNvPr id="6" name="Espace réservé du pied de page 5"/>
          <p:cNvSpPr>
            <a:spLocks noGrp="1"/>
          </p:cNvSpPr>
          <p:nvPr>
            <p:ph type="ftr" sz="quarter" idx="11"/>
          </p:nvPr>
        </p:nvSpPr>
        <p:spPr/>
        <p:txBody>
          <a:bodyPr rtlCol="0"/>
          <a:lstStyle/>
          <a:p>
            <a:pPr rtl="0"/>
            <a:r>
              <a:rPr lang="fr-FR" dirty="0"/>
              <a:t>Ajouter un pied de page</a:t>
            </a:r>
          </a:p>
        </p:txBody>
      </p:sp>
      <p:sp>
        <p:nvSpPr>
          <p:cNvPr id="7" name="Espace réservé du numéro de diapositive 6"/>
          <p:cNvSpPr>
            <a:spLocks noGrp="1"/>
          </p:cNvSpPr>
          <p:nvPr>
            <p:ph type="sldNum" sz="quarter" idx="12"/>
          </p:nvPr>
        </p:nvSpPr>
        <p:spPr/>
        <p:txBody>
          <a:bodyPr rtlCol="0"/>
          <a:lstStyle/>
          <a:p>
            <a:pPr rtl="0"/>
            <a:fld id="{E31375A4-56A4-47D6-9801-1991572033F7}" type="slidenum">
              <a:rPr lang="fr-FR" smtClean="0"/>
              <a:t>‹N°›</a:t>
            </a:fld>
            <a:endParaRPr lang="fr-FR"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a:t>Modifiez le style du titre</a:t>
            </a:r>
            <a:endParaRPr lang="fr-FR" dirty="0"/>
          </a:p>
        </p:txBody>
      </p:sp>
      <p:sp>
        <p:nvSpPr>
          <p:cNvPr id="3" name="Espace réservé du texte 2"/>
          <p:cNvSpPr>
            <a:spLocks noGrp="1"/>
          </p:cNvSpPr>
          <p:nvPr>
            <p:ph type="body" idx="1"/>
          </p:nvPr>
        </p:nvSpPr>
        <p:spPr>
          <a:xfrm>
            <a:off x="1981200" y="1679448"/>
            <a:ext cx="4572000" cy="830487"/>
          </a:xfrm>
        </p:spPr>
        <p:txBody>
          <a:bodyPr rtlCol="0"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a:t>Cliquez pour modifier les styles du texte du masque</a:t>
            </a:r>
          </a:p>
        </p:txBody>
      </p:sp>
      <p:sp>
        <p:nvSpPr>
          <p:cNvPr id="4" name="Espace réservé du contenu 3"/>
          <p:cNvSpPr>
            <a:spLocks noGrp="1"/>
          </p:cNvSpPr>
          <p:nvPr>
            <p:ph sz="half" idx="2"/>
          </p:nvPr>
        </p:nvSpPr>
        <p:spPr>
          <a:xfrm>
            <a:off x="1981200" y="2509935"/>
            <a:ext cx="4572000" cy="3967065"/>
          </a:xfrm>
        </p:spPr>
        <p:txBody>
          <a:bodyPr rtlCol="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5" name="Espace réservé du texte 4"/>
          <p:cNvSpPr>
            <a:spLocks noGrp="1"/>
          </p:cNvSpPr>
          <p:nvPr>
            <p:ph type="body" sz="quarter" idx="3"/>
          </p:nvPr>
        </p:nvSpPr>
        <p:spPr>
          <a:xfrm>
            <a:off x="6781800" y="1679448"/>
            <a:ext cx="4572000" cy="830487"/>
          </a:xfrm>
        </p:spPr>
        <p:txBody>
          <a:bodyPr rtlCol="0"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a:t>Cliquez pour modifier les styles du texte du masque</a:t>
            </a:r>
          </a:p>
        </p:txBody>
      </p:sp>
      <p:sp>
        <p:nvSpPr>
          <p:cNvPr id="6" name="Espace réservé du contenu 5"/>
          <p:cNvSpPr>
            <a:spLocks noGrp="1"/>
          </p:cNvSpPr>
          <p:nvPr>
            <p:ph sz="quarter" idx="4"/>
          </p:nvPr>
        </p:nvSpPr>
        <p:spPr>
          <a:xfrm>
            <a:off x="6781800" y="2509935"/>
            <a:ext cx="4572000" cy="3967065"/>
          </a:xfrm>
        </p:spPr>
        <p:txBody>
          <a:bodyPr rtlCol="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7" name="Espace réservé de la date 6"/>
          <p:cNvSpPr>
            <a:spLocks noGrp="1"/>
          </p:cNvSpPr>
          <p:nvPr>
            <p:ph type="dt" sz="half" idx="10"/>
          </p:nvPr>
        </p:nvSpPr>
        <p:spPr/>
        <p:txBody>
          <a:bodyPr rtlCol="0"/>
          <a:lstStyle/>
          <a:p>
            <a:pPr rtl="0"/>
            <a:fld id="{07C7779B-CE3F-4421-9332-8B48EAB0EACF}" type="datetime1">
              <a:rPr lang="fr-FR" smtClean="0"/>
              <a:t>30/08/2022</a:t>
            </a:fld>
            <a:endParaRPr lang="fr-FR" dirty="0"/>
          </a:p>
        </p:txBody>
      </p:sp>
      <p:sp>
        <p:nvSpPr>
          <p:cNvPr id="8" name="Espace réservé du pied de page 7"/>
          <p:cNvSpPr>
            <a:spLocks noGrp="1"/>
          </p:cNvSpPr>
          <p:nvPr>
            <p:ph type="ftr" sz="quarter" idx="11"/>
          </p:nvPr>
        </p:nvSpPr>
        <p:spPr/>
        <p:txBody>
          <a:bodyPr rtlCol="0"/>
          <a:lstStyle/>
          <a:p>
            <a:pPr rtl="0"/>
            <a:r>
              <a:rPr lang="fr-FR" dirty="0"/>
              <a:t>Ajouter un pied de page</a:t>
            </a:r>
          </a:p>
        </p:txBody>
      </p:sp>
      <p:sp>
        <p:nvSpPr>
          <p:cNvPr id="9" name="Espace réservé du numéro de diapositive 8"/>
          <p:cNvSpPr>
            <a:spLocks noGrp="1"/>
          </p:cNvSpPr>
          <p:nvPr>
            <p:ph type="sldNum" sz="quarter" idx="12"/>
          </p:nvPr>
        </p:nvSpPr>
        <p:spPr/>
        <p:txBody>
          <a:bodyPr rtlCol="0"/>
          <a:lstStyle/>
          <a:p>
            <a:pPr rtl="0"/>
            <a:fld id="{E31375A4-56A4-47D6-9801-1991572033F7}" type="slidenum">
              <a:rPr lang="fr-FR" smtClean="0"/>
              <a:t>‹N°›</a:t>
            </a:fld>
            <a:endParaRPr lang="fr-FR"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a:t>Modifiez le style du titre</a:t>
            </a:r>
            <a:endParaRPr lang="fr-FR" dirty="0"/>
          </a:p>
        </p:txBody>
      </p:sp>
      <p:sp>
        <p:nvSpPr>
          <p:cNvPr id="3" name="Espace réservé de la date 2"/>
          <p:cNvSpPr>
            <a:spLocks noGrp="1"/>
          </p:cNvSpPr>
          <p:nvPr>
            <p:ph type="dt" sz="half" idx="10"/>
          </p:nvPr>
        </p:nvSpPr>
        <p:spPr/>
        <p:txBody>
          <a:bodyPr rtlCol="0"/>
          <a:lstStyle/>
          <a:p>
            <a:pPr rtl="0"/>
            <a:fld id="{E011E913-B337-43C0-9FE9-70D90C47FA0D}" type="datetime1">
              <a:rPr lang="fr-FR" smtClean="0"/>
              <a:t>30/08/2022</a:t>
            </a:fld>
            <a:endParaRPr lang="fr-FR" dirty="0"/>
          </a:p>
        </p:txBody>
      </p:sp>
      <p:sp>
        <p:nvSpPr>
          <p:cNvPr id="4" name="Espace réservé du pied de page 3"/>
          <p:cNvSpPr>
            <a:spLocks noGrp="1"/>
          </p:cNvSpPr>
          <p:nvPr>
            <p:ph type="ftr" sz="quarter" idx="11"/>
          </p:nvPr>
        </p:nvSpPr>
        <p:spPr/>
        <p:txBody>
          <a:bodyPr rtlCol="0"/>
          <a:lstStyle/>
          <a:p>
            <a:pPr rtl="0"/>
            <a:r>
              <a:rPr lang="fr-FR" dirty="0"/>
              <a:t>Ajouter un pied de page</a:t>
            </a:r>
          </a:p>
        </p:txBody>
      </p:sp>
      <p:sp>
        <p:nvSpPr>
          <p:cNvPr id="5" name="Espace réservé du numéro de diapositive 4"/>
          <p:cNvSpPr>
            <a:spLocks noGrp="1"/>
          </p:cNvSpPr>
          <p:nvPr>
            <p:ph type="sldNum" sz="quarter" idx="12"/>
          </p:nvPr>
        </p:nvSpPr>
        <p:spPr/>
        <p:txBody>
          <a:bodyPr rtlCol="0"/>
          <a:lstStyle/>
          <a:p>
            <a:pPr rtl="0"/>
            <a:fld id="{E31375A4-56A4-47D6-9801-1991572033F7}" type="slidenum">
              <a:rPr lang="fr-FR" smtClean="0"/>
              <a:t>‹N°›</a:t>
            </a:fld>
            <a:endParaRPr lang="fr-FR"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66D35923-0D08-4DE7-A462-EAD4CD322F90}" type="datetime1">
              <a:rPr lang="fr-FR" smtClean="0"/>
              <a:t>30/08/2022</a:t>
            </a:fld>
            <a:endParaRPr lang="fr-FR" dirty="0"/>
          </a:p>
        </p:txBody>
      </p:sp>
      <p:sp>
        <p:nvSpPr>
          <p:cNvPr id="3" name="Espace réservé du pied de page 2"/>
          <p:cNvSpPr>
            <a:spLocks noGrp="1"/>
          </p:cNvSpPr>
          <p:nvPr>
            <p:ph type="ftr" sz="quarter" idx="11"/>
          </p:nvPr>
        </p:nvSpPr>
        <p:spPr/>
        <p:txBody>
          <a:bodyPr rtlCol="0"/>
          <a:lstStyle/>
          <a:p>
            <a:pPr rtl="0"/>
            <a:r>
              <a:rPr lang="fr-FR" dirty="0"/>
              <a:t>Ajouter un pied de page</a:t>
            </a:r>
          </a:p>
        </p:txBody>
      </p:sp>
      <p:sp>
        <p:nvSpPr>
          <p:cNvPr id="4" name="Espace réservé du numéro de diapositive 3"/>
          <p:cNvSpPr>
            <a:spLocks noGrp="1"/>
          </p:cNvSpPr>
          <p:nvPr>
            <p:ph type="sldNum" sz="quarter" idx="12"/>
          </p:nvPr>
        </p:nvSpPr>
        <p:spPr/>
        <p:txBody>
          <a:bodyPr rtlCol="0"/>
          <a:lstStyle/>
          <a:p>
            <a:pPr rtl="0"/>
            <a:fld id="{E31375A4-56A4-47D6-9801-1991572033F7}" type="slidenum">
              <a:rPr lang="fr-FR" smtClean="0"/>
              <a:t>‹N°›</a:t>
            </a:fld>
            <a:endParaRPr lang="fr-FR"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6559420" y="408993"/>
            <a:ext cx="4800937" cy="1828800"/>
          </a:xfrm>
        </p:spPr>
        <p:txBody>
          <a:bodyPr rtlCol="0" anchor="b">
            <a:noAutofit/>
          </a:bodyPr>
          <a:lstStyle>
            <a:lvl1pPr>
              <a:defRPr sz="4400"/>
            </a:lvl1pPr>
          </a:lstStyle>
          <a:p>
            <a:pPr rtl="0"/>
            <a:r>
              <a:rPr lang="fr-FR"/>
              <a:t>Modifiez le style du titre</a:t>
            </a:r>
            <a:endParaRPr lang="fr-FR" dirty="0"/>
          </a:p>
        </p:txBody>
      </p:sp>
      <p:sp>
        <p:nvSpPr>
          <p:cNvPr id="3" name="Espace réservé du contenu 2"/>
          <p:cNvSpPr>
            <a:spLocks noGrp="1"/>
          </p:cNvSpPr>
          <p:nvPr>
            <p:ph idx="1"/>
          </p:nvPr>
        </p:nvSpPr>
        <p:spPr>
          <a:xfrm>
            <a:off x="606491" y="381000"/>
            <a:ext cx="5489510" cy="5791200"/>
          </a:xfrm>
        </p:spPr>
        <p:txBody>
          <a:bodyPr rtlCol="0">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4" name="Espace réservé du texte 3"/>
          <p:cNvSpPr>
            <a:spLocks noGrp="1"/>
          </p:cNvSpPr>
          <p:nvPr>
            <p:ph type="body" sz="half" idx="2"/>
          </p:nvPr>
        </p:nvSpPr>
        <p:spPr>
          <a:xfrm>
            <a:off x="6559420" y="2237793"/>
            <a:ext cx="4800937" cy="1828800"/>
          </a:xfrm>
        </p:spPr>
        <p:txBody>
          <a:bodyPr rtlCol="0">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a:t>Cliquez pour modifier les styles du texte du masque</a:t>
            </a:r>
          </a:p>
        </p:txBody>
      </p:sp>
      <p:sp>
        <p:nvSpPr>
          <p:cNvPr id="5" name="Espace réservé de la date 4"/>
          <p:cNvSpPr>
            <a:spLocks noGrp="1"/>
          </p:cNvSpPr>
          <p:nvPr>
            <p:ph type="dt" sz="half" idx="10"/>
          </p:nvPr>
        </p:nvSpPr>
        <p:spPr/>
        <p:txBody>
          <a:bodyPr rtlCol="0"/>
          <a:lstStyle/>
          <a:p>
            <a:pPr rtl="0"/>
            <a:fld id="{783CD290-E895-45EA-BAEC-52286578A493}" type="datetime1">
              <a:rPr lang="fr-FR" smtClean="0"/>
              <a:t>30/08/2022</a:t>
            </a:fld>
            <a:endParaRPr lang="fr-FR" dirty="0"/>
          </a:p>
        </p:txBody>
      </p:sp>
      <p:sp>
        <p:nvSpPr>
          <p:cNvPr id="6" name="Espace réservé du pied de page 5"/>
          <p:cNvSpPr>
            <a:spLocks noGrp="1"/>
          </p:cNvSpPr>
          <p:nvPr>
            <p:ph type="ftr" sz="quarter" idx="11"/>
          </p:nvPr>
        </p:nvSpPr>
        <p:spPr/>
        <p:txBody>
          <a:bodyPr rtlCol="0"/>
          <a:lstStyle/>
          <a:p>
            <a:pPr rtl="0"/>
            <a:r>
              <a:rPr lang="fr-FR" dirty="0"/>
              <a:t>Ajouter un pied de page</a:t>
            </a:r>
          </a:p>
        </p:txBody>
      </p:sp>
      <p:sp>
        <p:nvSpPr>
          <p:cNvPr id="7" name="Espace réservé du numéro de diapositive 6"/>
          <p:cNvSpPr>
            <a:spLocks noGrp="1"/>
          </p:cNvSpPr>
          <p:nvPr>
            <p:ph type="sldNum" sz="quarter" idx="12"/>
          </p:nvPr>
        </p:nvSpPr>
        <p:spPr/>
        <p:txBody>
          <a:bodyPr rtlCol="0"/>
          <a:lstStyle/>
          <a:p>
            <a:pPr rtl="0"/>
            <a:fld id="{E31375A4-56A4-47D6-9801-1991572033F7}" type="slidenum">
              <a:rPr lang="fr-FR" smtClean="0"/>
              <a:t>‹N°›</a:t>
            </a:fld>
            <a:endParaRPr lang="fr-FR"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 name="Titre 1"/>
          <p:cNvSpPr>
            <a:spLocks noGrp="1"/>
          </p:cNvSpPr>
          <p:nvPr>
            <p:ph type="title"/>
          </p:nvPr>
        </p:nvSpPr>
        <p:spPr>
          <a:xfrm>
            <a:off x="6556248" y="384048"/>
            <a:ext cx="4800600" cy="1828800"/>
          </a:xfrm>
        </p:spPr>
        <p:txBody>
          <a:bodyPr rtlCol="0" anchor="b">
            <a:noAutofit/>
          </a:bodyPr>
          <a:lstStyle>
            <a:lvl1pPr>
              <a:defRPr sz="4400">
                <a:solidFill>
                  <a:schemeClr val="bg1"/>
                </a:solidFill>
              </a:defRPr>
            </a:lvl1pPr>
          </a:lstStyle>
          <a:p>
            <a:pPr rtl="0"/>
            <a:r>
              <a:rPr lang="fr-FR"/>
              <a:t>Modifiez le style du titre</a:t>
            </a:r>
            <a:endParaRPr lang="fr-FR" dirty="0"/>
          </a:p>
        </p:txBody>
      </p:sp>
      <p:sp>
        <p:nvSpPr>
          <p:cNvPr id="3" name="Espace réservé d’image 2" descr="Espace réservé vide pour ajouter une image. Cliquez sur l’espace réservé et sélectionnez l’image à ajouter"/>
          <p:cNvSpPr>
            <a:spLocks noGrp="1"/>
          </p:cNvSpPr>
          <p:nvPr>
            <p:ph type="pic" idx="1"/>
          </p:nvPr>
        </p:nvSpPr>
        <p:spPr>
          <a:xfrm>
            <a:off x="0" y="0"/>
            <a:ext cx="6096000" cy="6858000"/>
          </a:xfrm>
          <a:ln>
            <a:noFill/>
          </a:ln>
        </p:spPr>
        <p:txBody>
          <a:bodyPr tIns="457200"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a:t>Cliquez sur l'icône pour ajouter une image</a:t>
            </a:r>
            <a:endParaRPr lang="fr-FR" dirty="0"/>
          </a:p>
        </p:txBody>
      </p:sp>
      <p:sp>
        <p:nvSpPr>
          <p:cNvPr id="4" name="Espace réservé du texte 3"/>
          <p:cNvSpPr>
            <a:spLocks noGrp="1"/>
          </p:cNvSpPr>
          <p:nvPr>
            <p:ph type="body" sz="half" idx="2"/>
          </p:nvPr>
        </p:nvSpPr>
        <p:spPr>
          <a:xfrm>
            <a:off x="6556249" y="2240280"/>
            <a:ext cx="4799140" cy="1828800"/>
          </a:xfrm>
        </p:spPr>
        <p:txBody>
          <a:bodyPr rtlCol="0">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a:t>Cliquez pour modifier les styles du texte du masque</a:t>
            </a:r>
          </a:p>
        </p:txBody>
      </p:sp>
    </p:spTree>
    <p:extLst>
      <p:ext uri="{BB962C8B-B14F-4D97-AF65-F5344CB8AC3E}">
        <p14:creationId xmlns:p14="http://schemas.microsoft.com/office/powerpoint/2010/main" val="57120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1981200" y="381000"/>
            <a:ext cx="9372600" cy="1295400"/>
          </a:xfrm>
          <a:prstGeom prst="rect">
            <a:avLst/>
          </a:prstGeom>
        </p:spPr>
        <p:txBody>
          <a:bodyPr vert="horz" lIns="91440" tIns="45720" rIns="91440" bIns="45720" rtlCol="0" anchor="b">
            <a:normAutofit/>
          </a:bodyPr>
          <a:lstStyle/>
          <a:p>
            <a:pPr rtl="0"/>
            <a:r>
              <a:rPr lang="fr-FR" dirty="0"/>
              <a:t>Modifiez le style du titre</a:t>
            </a:r>
          </a:p>
        </p:txBody>
      </p:sp>
      <p:sp>
        <p:nvSpPr>
          <p:cNvPr id="3" name="Espace réservé du texte 2"/>
          <p:cNvSpPr>
            <a:spLocks noGrp="1"/>
          </p:cNvSpPr>
          <p:nvPr>
            <p:ph type="body" idx="1"/>
          </p:nvPr>
        </p:nvSpPr>
        <p:spPr>
          <a:xfrm>
            <a:off x="1981200" y="1987419"/>
            <a:ext cx="9372600" cy="4483101"/>
          </a:xfrm>
          <a:prstGeom prst="rect">
            <a:avLst/>
          </a:prstGeom>
        </p:spPr>
        <p:txBody>
          <a:bodyPr vert="horz" lIns="91440" tIns="45720" rIns="91440" bIns="45720" rtlCol="0">
            <a:normAutofit/>
          </a:bodyPr>
          <a:lstStyle/>
          <a:p>
            <a:pPr lvl="0" rtl="0"/>
            <a:r>
              <a:rPr lang="fr-FR" dirty="0"/>
              <a:t>Modifiez les styles du texte du masque</a:t>
            </a:r>
          </a:p>
          <a:p>
            <a:pPr lvl="1" rtl="0"/>
            <a:r>
              <a:rPr lang="fr-FR" dirty="0"/>
              <a:t>Deuxième niveau</a:t>
            </a:r>
          </a:p>
          <a:p>
            <a:pPr lvl="2" rtl="0"/>
            <a:r>
              <a:rPr lang="fr-FR" dirty="0"/>
              <a:t>Troisième niveau</a:t>
            </a:r>
          </a:p>
          <a:p>
            <a:pPr lvl="3" rtl="0"/>
            <a:r>
              <a:rPr lang="fr-FR" dirty="0"/>
              <a:t>Quatrième niveau</a:t>
            </a:r>
          </a:p>
          <a:p>
            <a:pPr lvl="4" rtl="0"/>
            <a:r>
              <a:rPr lang="fr-FR" dirty="0"/>
              <a:t>Cinquième niveau</a:t>
            </a:r>
          </a:p>
        </p:txBody>
      </p:sp>
      <p:sp>
        <p:nvSpPr>
          <p:cNvPr id="4" name="Espace réservé de la date 3"/>
          <p:cNvSpPr>
            <a:spLocks noGrp="1"/>
          </p:cNvSpPr>
          <p:nvPr>
            <p:ph type="dt" sz="half" idx="2"/>
          </p:nvPr>
        </p:nvSpPr>
        <p:spPr>
          <a:xfrm>
            <a:off x="11631790" y="5586761"/>
            <a:ext cx="280731" cy="883759"/>
          </a:xfrm>
          <a:prstGeom prst="rect">
            <a:avLst/>
          </a:prstGeom>
        </p:spPr>
        <p:txBody>
          <a:bodyPr vert="vert270" lIns="91440" tIns="45720" rIns="91440" bIns="45720" rtlCol="0" anchor="ctr"/>
          <a:lstStyle>
            <a:lvl1pPr algn="l">
              <a:defRPr sz="1200">
                <a:solidFill>
                  <a:schemeClr val="tx2">
                    <a:lumMod val="65000"/>
                    <a:lumOff val="35000"/>
                  </a:schemeClr>
                </a:solidFill>
              </a:defRPr>
            </a:lvl1pPr>
          </a:lstStyle>
          <a:p>
            <a:pPr rtl="0"/>
            <a:fld id="{62369657-7E4F-4CD5-A3FB-0207A41F1654}" type="datetime1">
              <a:rPr lang="fr-FR" smtClean="0"/>
              <a:t>30/08/2022</a:t>
            </a:fld>
            <a:endParaRPr lang="fr-FR" dirty="0"/>
          </a:p>
        </p:txBody>
      </p:sp>
      <p:sp>
        <p:nvSpPr>
          <p:cNvPr id="5" name="Espace réservé du pied de page 4"/>
          <p:cNvSpPr>
            <a:spLocks noGrp="1"/>
          </p:cNvSpPr>
          <p:nvPr>
            <p:ph type="ftr" sz="quarter" idx="3"/>
          </p:nvPr>
        </p:nvSpPr>
        <p:spPr>
          <a:xfrm>
            <a:off x="11631790" y="365125"/>
            <a:ext cx="280730" cy="5139936"/>
          </a:xfrm>
          <a:prstGeom prst="rect">
            <a:avLst/>
          </a:prstGeom>
        </p:spPr>
        <p:txBody>
          <a:bodyPr vert="vert270" lIns="91440" tIns="45720" rIns="91440" bIns="45720" rtlCol="0" anchor="ctr"/>
          <a:lstStyle>
            <a:lvl1pPr algn="ctr">
              <a:defRPr sz="1200">
                <a:solidFill>
                  <a:schemeClr val="tx2">
                    <a:lumMod val="65000"/>
                    <a:lumOff val="35000"/>
                  </a:schemeClr>
                </a:solidFill>
              </a:defRPr>
            </a:lvl1pPr>
          </a:lstStyle>
          <a:p>
            <a:pPr rtl="0"/>
            <a:r>
              <a:rPr lang="fr-FR" dirty="0"/>
              <a:t>Ajouter un pied de page</a:t>
            </a:r>
          </a:p>
        </p:txBody>
      </p:sp>
      <p:sp>
        <p:nvSpPr>
          <p:cNvPr id="6" name="Espace réservé du numéro de diapositive 5"/>
          <p:cNvSpPr>
            <a:spLocks noGrp="1"/>
          </p:cNvSpPr>
          <p:nvPr>
            <p:ph type="sldNum" sz="quarter" idx="4"/>
          </p:nvPr>
        </p:nvSpPr>
        <p:spPr>
          <a:xfrm>
            <a:off x="313321" y="6268940"/>
            <a:ext cx="722377" cy="201580"/>
          </a:xfrm>
          <a:prstGeom prst="rect">
            <a:avLst/>
          </a:prstGeom>
        </p:spPr>
        <p:txBody>
          <a:bodyPr vert="horz" lIns="91440" tIns="45720" rIns="91440" bIns="45720" rtlCol="0" anchor="ctr"/>
          <a:lstStyle>
            <a:lvl1pPr algn="l">
              <a:defRPr sz="1200">
                <a:solidFill>
                  <a:schemeClr val="tx2">
                    <a:lumMod val="65000"/>
                    <a:lumOff val="35000"/>
                  </a:schemeClr>
                </a:solidFill>
              </a:defRPr>
            </a:lvl1pPr>
          </a:lstStyle>
          <a:p>
            <a:pPr rtl="0"/>
            <a:fld id="{E31375A4-56A4-47D6-9801-1991572033F7}" type="slidenum">
              <a:rPr lang="fr-FR" smtClean="0"/>
              <a:pPr rtl="0"/>
              <a:t>‹N°›</a:t>
            </a:fld>
            <a:endParaRPr lang="fr-FR"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5000"/>
        </a:lnSpc>
        <a:spcBef>
          <a:spcPct val="0"/>
        </a:spcBef>
        <a:buNone/>
        <a:defRPr sz="4400" kern="1200" cap="all" baseline="0">
          <a:solidFill>
            <a:schemeClr val="accent1">
              <a:lumMod val="50000"/>
            </a:schemeClr>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685800" indent="-274320" algn="l" defTabSz="914400" rtl="0" eaLnBrk="1" latinLnBrk="0" hangingPunct="1">
        <a:lnSpc>
          <a:spcPct val="90000"/>
        </a:lnSpc>
        <a:spcBef>
          <a:spcPts val="1200"/>
        </a:spcBef>
        <a:buSzPct val="100000"/>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lnSpc>
          <a:spcPct val="90000"/>
        </a:lnSpc>
        <a:spcBef>
          <a:spcPts val="800"/>
        </a:spcBef>
        <a:buSzPct val="100000"/>
        <a:buFont typeface="Arial" pitchFamily="34" charset="0"/>
        <a:buChar char="▪"/>
        <a:defRPr sz="1800" kern="1200">
          <a:solidFill>
            <a:schemeClr val="tx1"/>
          </a:solidFill>
          <a:latin typeface="+mn-lt"/>
          <a:ea typeface="+mn-ea"/>
          <a:cs typeface="+mn-cs"/>
        </a:defRPr>
      </a:lvl3pPr>
      <a:lvl4pPr marL="12344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4pPr>
      <a:lvl5pPr marL="14630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6916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21031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8pPr>
      <a:lvl9pPr marL="23317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rtlCol="0">
            <a:normAutofit fontScale="90000"/>
          </a:bodyPr>
          <a:lstStyle/>
          <a:p>
            <a:pPr rtl="0"/>
            <a:r>
              <a:rPr lang="fr-FR" dirty="0"/>
              <a:t>Anticipez les besoins en consommation de bâtiments</a:t>
            </a:r>
          </a:p>
        </p:txBody>
      </p:sp>
      <p:sp>
        <p:nvSpPr>
          <p:cNvPr id="3" name="Sous-titre 2"/>
          <p:cNvSpPr>
            <a:spLocks noGrp="1"/>
          </p:cNvSpPr>
          <p:nvPr>
            <p:ph type="subTitle" idx="1"/>
          </p:nvPr>
        </p:nvSpPr>
        <p:spPr/>
        <p:txBody>
          <a:bodyPr rtlCol="0"/>
          <a:lstStyle/>
          <a:p>
            <a:pPr rtl="0"/>
            <a:r>
              <a:rPr lang="fr-FR" dirty="0"/>
              <a:t>Formation Data </a:t>
            </a:r>
            <a:r>
              <a:rPr lang="fr-FR" dirty="0" err="1"/>
              <a:t>Scientist</a:t>
            </a:r>
            <a:r>
              <a:rPr lang="fr-FR" dirty="0"/>
              <a:t> – Projet 4</a:t>
            </a:r>
          </a:p>
        </p:txBody>
      </p:sp>
    </p:spTree>
    <p:extLst>
      <p:ext uri="{BB962C8B-B14F-4D97-AF65-F5344CB8AC3E}">
        <p14:creationId xmlns:p14="http://schemas.microsoft.com/office/powerpoint/2010/main" val="241325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BC7AB-5EF7-915A-40FB-4281D9C8BF02}"/>
              </a:ext>
            </a:extLst>
          </p:cNvPr>
          <p:cNvSpPr>
            <a:spLocks noGrp="1"/>
          </p:cNvSpPr>
          <p:nvPr>
            <p:ph type="title"/>
          </p:nvPr>
        </p:nvSpPr>
        <p:spPr/>
        <p:txBody>
          <a:bodyPr/>
          <a:lstStyle/>
          <a:p>
            <a:r>
              <a:rPr lang="fr-FR" dirty="0"/>
              <a:t>Jeu de données final</a:t>
            </a:r>
          </a:p>
        </p:txBody>
      </p:sp>
      <p:sp>
        <p:nvSpPr>
          <p:cNvPr id="3" name="Espace réservé du contenu 2">
            <a:extLst>
              <a:ext uri="{FF2B5EF4-FFF2-40B4-BE49-F238E27FC236}">
                <a16:creationId xmlns:a16="http://schemas.microsoft.com/office/drawing/2014/main" id="{60CA9F04-52BF-6C84-E95F-03E3B6660F09}"/>
              </a:ext>
            </a:extLst>
          </p:cNvPr>
          <p:cNvSpPr>
            <a:spLocks noGrp="1"/>
          </p:cNvSpPr>
          <p:nvPr>
            <p:ph idx="1"/>
          </p:nvPr>
        </p:nvSpPr>
        <p:spPr/>
        <p:txBody>
          <a:bodyPr/>
          <a:lstStyle/>
          <a:p>
            <a:r>
              <a:rPr lang="fr-FR" dirty="0"/>
              <a:t>1 153 lignes, 111 colonnes</a:t>
            </a:r>
          </a:p>
          <a:p>
            <a:pPr lvl="1"/>
            <a:r>
              <a:rPr lang="fr-FR" dirty="0"/>
              <a:t>Extrait :</a:t>
            </a:r>
          </a:p>
          <a:p>
            <a:pPr marL="0" indent="0">
              <a:buNone/>
            </a:pPr>
            <a:endParaRPr lang="fr-FR" dirty="0"/>
          </a:p>
        </p:txBody>
      </p:sp>
      <p:pic>
        <p:nvPicPr>
          <p:cNvPr id="5" name="Image 4">
            <a:extLst>
              <a:ext uri="{FF2B5EF4-FFF2-40B4-BE49-F238E27FC236}">
                <a16:creationId xmlns:a16="http://schemas.microsoft.com/office/drawing/2014/main" id="{B4DCFDCE-374E-8632-A153-1894788861F6}"/>
              </a:ext>
            </a:extLst>
          </p:cNvPr>
          <p:cNvPicPr>
            <a:picLocks noChangeAspect="1"/>
          </p:cNvPicPr>
          <p:nvPr/>
        </p:nvPicPr>
        <p:blipFill>
          <a:blip r:embed="rId2"/>
          <a:stretch>
            <a:fillRect/>
          </a:stretch>
        </p:blipFill>
        <p:spPr>
          <a:xfrm>
            <a:off x="1714396" y="2866244"/>
            <a:ext cx="9967758" cy="3915295"/>
          </a:xfrm>
          <a:prstGeom prst="rect">
            <a:avLst/>
          </a:prstGeom>
        </p:spPr>
      </p:pic>
    </p:spTree>
    <p:extLst>
      <p:ext uri="{BB962C8B-B14F-4D97-AF65-F5344CB8AC3E}">
        <p14:creationId xmlns:p14="http://schemas.microsoft.com/office/powerpoint/2010/main" val="1776477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BC7AB-5EF7-915A-40FB-4281D9C8BF02}"/>
              </a:ext>
            </a:extLst>
          </p:cNvPr>
          <p:cNvSpPr>
            <a:spLocks noGrp="1"/>
          </p:cNvSpPr>
          <p:nvPr>
            <p:ph type="title"/>
          </p:nvPr>
        </p:nvSpPr>
        <p:spPr/>
        <p:txBody>
          <a:bodyPr/>
          <a:lstStyle/>
          <a:p>
            <a:r>
              <a:rPr lang="fr-FR" dirty="0"/>
              <a:t>Analyse exploratoire</a:t>
            </a:r>
          </a:p>
        </p:txBody>
      </p:sp>
      <p:pic>
        <p:nvPicPr>
          <p:cNvPr id="8" name="Espace réservé du contenu 7">
            <a:extLst>
              <a:ext uri="{FF2B5EF4-FFF2-40B4-BE49-F238E27FC236}">
                <a16:creationId xmlns:a16="http://schemas.microsoft.com/office/drawing/2014/main" id="{7447B810-7CB5-A4AD-595C-7BBCDBD781B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719982" y="647008"/>
            <a:ext cx="4264113" cy="5685484"/>
          </a:xfrm>
        </p:spPr>
      </p:pic>
      <p:pic>
        <p:nvPicPr>
          <p:cNvPr id="6" name="Image 5">
            <a:extLst>
              <a:ext uri="{FF2B5EF4-FFF2-40B4-BE49-F238E27FC236}">
                <a16:creationId xmlns:a16="http://schemas.microsoft.com/office/drawing/2014/main" id="{62C4CE57-CBBE-A68F-F992-10A304142670}"/>
              </a:ext>
            </a:extLst>
          </p:cNvPr>
          <p:cNvPicPr>
            <a:picLocks noChangeAspect="1"/>
          </p:cNvPicPr>
          <p:nvPr/>
        </p:nvPicPr>
        <p:blipFill>
          <a:blip r:embed="rId3"/>
          <a:stretch>
            <a:fillRect/>
          </a:stretch>
        </p:blipFill>
        <p:spPr>
          <a:xfrm>
            <a:off x="1120819" y="2116010"/>
            <a:ext cx="4443166" cy="3876662"/>
          </a:xfrm>
          <a:prstGeom prst="rect">
            <a:avLst/>
          </a:prstGeom>
        </p:spPr>
      </p:pic>
      <p:sp>
        <p:nvSpPr>
          <p:cNvPr id="9" name="Flèche : droite 8">
            <a:extLst>
              <a:ext uri="{FF2B5EF4-FFF2-40B4-BE49-F238E27FC236}">
                <a16:creationId xmlns:a16="http://schemas.microsoft.com/office/drawing/2014/main" id="{A0079397-CA79-767D-FA1D-AFC87EB91CC3}"/>
              </a:ext>
            </a:extLst>
          </p:cNvPr>
          <p:cNvSpPr/>
          <p:nvPr/>
        </p:nvSpPr>
        <p:spPr>
          <a:xfrm>
            <a:off x="1402081" y="6016645"/>
            <a:ext cx="4264113" cy="415637"/>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a:t>Localisation</a:t>
            </a:r>
          </a:p>
        </p:txBody>
      </p:sp>
      <p:sp>
        <p:nvSpPr>
          <p:cNvPr id="10" name="Flèche : droite 9">
            <a:extLst>
              <a:ext uri="{FF2B5EF4-FFF2-40B4-BE49-F238E27FC236}">
                <a16:creationId xmlns:a16="http://schemas.microsoft.com/office/drawing/2014/main" id="{5677578F-8020-B196-B972-53BFC6930B0C}"/>
              </a:ext>
            </a:extLst>
          </p:cNvPr>
          <p:cNvSpPr/>
          <p:nvPr/>
        </p:nvSpPr>
        <p:spPr>
          <a:xfrm rot="16200000">
            <a:off x="4239864" y="3846522"/>
            <a:ext cx="3493055" cy="415637"/>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a:t>Surface</a:t>
            </a:r>
          </a:p>
        </p:txBody>
      </p:sp>
    </p:spTree>
    <p:extLst>
      <p:ext uri="{BB962C8B-B14F-4D97-AF65-F5344CB8AC3E}">
        <p14:creationId xmlns:p14="http://schemas.microsoft.com/office/powerpoint/2010/main" val="3101480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BC7AB-5EF7-915A-40FB-4281D9C8BF02}"/>
              </a:ext>
            </a:extLst>
          </p:cNvPr>
          <p:cNvSpPr>
            <a:spLocks noGrp="1"/>
          </p:cNvSpPr>
          <p:nvPr>
            <p:ph type="title"/>
          </p:nvPr>
        </p:nvSpPr>
        <p:spPr/>
        <p:txBody>
          <a:bodyPr/>
          <a:lstStyle/>
          <a:p>
            <a:r>
              <a:rPr lang="fr-FR" dirty="0"/>
              <a:t>Analyse exploratoire</a:t>
            </a:r>
          </a:p>
        </p:txBody>
      </p:sp>
      <p:pic>
        <p:nvPicPr>
          <p:cNvPr id="8" name="Espace réservé du contenu 7">
            <a:extLst>
              <a:ext uri="{FF2B5EF4-FFF2-40B4-BE49-F238E27FC236}">
                <a16:creationId xmlns:a16="http://schemas.microsoft.com/office/drawing/2014/main" id="{7447B810-7CB5-A4AD-595C-7BBCDBD781B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719982" y="647008"/>
            <a:ext cx="4264113" cy="5685484"/>
          </a:xfrm>
        </p:spPr>
      </p:pic>
      <p:sp>
        <p:nvSpPr>
          <p:cNvPr id="9" name="Flèche : droite 8">
            <a:extLst>
              <a:ext uri="{FF2B5EF4-FFF2-40B4-BE49-F238E27FC236}">
                <a16:creationId xmlns:a16="http://schemas.microsoft.com/office/drawing/2014/main" id="{A0079397-CA79-767D-FA1D-AFC87EB91CC3}"/>
              </a:ext>
            </a:extLst>
          </p:cNvPr>
          <p:cNvSpPr/>
          <p:nvPr/>
        </p:nvSpPr>
        <p:spPr>
          <a:xfrm>
            <a:off x="1402081" y="6016645"/>
            <a:ext cx="4264113" cy="415637"/>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a:t>Localisation</a:t>
            </a:r>
          </a:p>
        </p:txBody>
      </p:sp>
      <p:pic>
        <p:nvPicPr>
          <p:cNvPr id="4" name="Image 3">
            <a:extLst>
              <a:ext uri="{FF2B5EF4-FFF2-40B4-BE49-F238E27FC236}">
                <a16:creationId xmlns:a16="http://schemas.microsoft.com/office/drawing/2014/main" id="{241206EF-D570-F37A-6691-464880D0B88E}"/>
              </a:ext>
            </a:extLst>
          </p:cNvPr>
          <p:cNvPicPr>
            <a:picLocks noChangeAspect="1"/>
          </p:cNvPicPr>
          <p:nvPr/>
        </p:nvPicPr>
        <p:blipFill>
          <a:blip r:embed="rId3"/>
          <a:stretch>
            <a:fillRect/>
          </a:stretch>
        </p:blipFill>
        <p:spPr>
          <a:xfrm>
            <a:off x="1116378" y="2151367"/>
            <a:ext cx="4309062" cy="3778549"/>
          </a:xfrm>
          <a:prstGeom prst="rect">
            <a:avLst/>
          </a:prstGeom>
        </p:spPr>
      </p:pic>
      <p:sp>
        <p:nvSpPr>
          <p:cNvPr id="5" name="Flèche : droite 4">
            <a:extLst>
              <a:ext uri="{FF2B5EF4-FFF2-40B4-BE49-F238E27FC236}">
                <a16:creationId xmlns:a16="http://schemas.microsoft.com/office/drawing/2014/main" id="{493A24B5-80B5-92BA-1D87-8B40CCF4AA55}"/>
              </a:ext>
            </a:extLst>
          </p:cNvPr>
          <p:cNvSpPr/>
          <p:nvPr/>
        </p:nvSpPr>
        <p:spPr>
          <a:xfrm rot="16200000">
            <a:off x="4239978" y="3832822"/>
            <a:ext cx="3493055" cy="415637"/>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dirty="0"/>
              <a:t>Age de l’immeuble + étages</a:t>
            </a:r>
          </a:p>
        </p:txBody>
      </p:sp>
    </p:spTree>
    <p:extLst>
      <p:ext uri="{BB962C8B-B14F-4D97-AF65-F5344CB8AC3E}">
        <p14:creationId xmlns:p14="http://schemas.microsoft.com/office/powerpoint/2010/main" val="2449910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BC7AB-5EF7-915A-40FB-4281D9C8BF02}"/>
              </a:ext>
            </a:extLst>
          </p:cNvPr>
          <p:cNvSpPr>
            <a:spLocks noGrp="1"/>
          </p:cNvSpPr>
          <p:nvPr>
            <p:ph type="title"/>
          </p:nvPr>
        </p:nvSpPr>
        <p:spPr/>
        <p:txBody>
          <a:bodyPr/>
          <a:lstStyle/>
          <a:p>
            <a:r>
              <a:rPr lang="fr-FR" dirty="0"/>
              <a:t>Analyse exploratoire</a:t>
            </a:r>
          </a:p>
        </p:txBody>
      </p:sp>
      <p:pic>
        <p:nvPicPr>
          <p:cNvPr id="12" name="Espace réservé du contenu 11">
            <a:extLst>
              <a:ext uri="{FF2B5EF4-FFF2-40B4-BE49-F238E27FC236}">
                <a16:creationId xmlns:a16="http://schemas.microsoft.com/office/drawing/2014/main" id="{0AD62291-44B6-1157-8DDE-FF091CA335B3}"/>
              </a:ext>
            </a:extLst>
          </p:cNvPr>
          <p:cNvPicPr>
            <a:picLocks noGrp="1" noChangeAspect="1"/>
          </p:cNvPicPr>
          <p:nvPr>
            <p:ph idx="1"/>
          </p:nvPr>
        </p:nvPicPr>
        <p:blipFill>
          <a:blip r:embed="rId2"/>
          <a:stretch>
            <a:fillRect/>
          </a:stretch>
        </p:blipFill>
        <p:spPr>
          <a:xfrm>
            <a:off x="6335364" y="2777463"/>
            <a:ext cx="5334038" cy="3718587"/>
          </a:xfrm>
        </p:spPr>
      </p:pic>
      <p:pic>
        <p:nvPicPr>
          <p:cNvPr id="10" name="Image 9">
            <a:extLst>
              <a:ext uri="{FF2B5EF4-FFF2-40B4-BE49-F238E27FC236}">
                <a16:creationId xmlns:a16="http://schemas.microsoft.com/office/drawing/2014/main" id="{DD7F4F5F-2A26-8181-6153-886292587D2E}"/>
              </a:ext>
            </a:extLst>
          </p:cNvPr>
          <p:cNvPicPr>
            <a:picLocks noChangeAspect="1"/>
          </p:cNvPicPr>
          <p:nvPr/>
        </p:nvPicPr>
        <p:blipFill>
          <a:blip r:embed="rId3"/>
          <a:stretch>
            <a:fillRect/>
          </a:stretch>
        </p:blipFill>
        <p:spPr>
          <a:xfrm>
            <a:off x="428867" y="2758413"/>
            <a:ext cx="5364520" cy="3756688"/>
          </a:xfrm>
          <a:prstGeom prst="rect">
            <a:avLst/>
          </a:prstGeom>
        </p:spPr>
      </p:pic>
      <p:sp>
        <p:nvSpPr>
          <p:cNvPr id="13" name="Espace réservé du contenu 2">
            <a:extLst>
              <a:ext uri="{FF2B5EF4-FFF2-40B4-BE49-F238E27FC236}">
                <a16:creationId xmlns:a16="http://schemas.microsoft.com/office/drawing/2014/main" id="{A702254C-E013-B6F5-AA84-40227DDDE9B1}"/>
              </a:ext>
            </a:extLst>
          </p:cNvPr>
          <p:cNvSpPr txBox="1">
            <a:spLocks/>
          </p:cNvSpPr>
          <p:nvPr/>
        </p:nvSpPr>
        <p:spPr>
          <a:xfrm>
            <a:off x="1981200" y="1987419"/>
            <a:ext cx="9372600" cy="4483101"/>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685800" indent="-274320" algn="l" defTabSz="914400" rtl="0" eaLnBrk="1" latinLnBrk="0" hangingPunct="1">
              <a:lnSpc>
                <a:spcPct val="90000"/>
              </a:lnSpc>
              <a:spcBef>
                <a:spcPts val="1200"/>
              </a:spcBef>
              <a:buSzPct val="100000"/>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lnSpc>
                <a:spcPct val="90000"/>
              </a:lnSpc>
              <a:spcBef>
                <a:spcPts val="800"/>
              </a:spcBef>
              <a:buSzPct val="100000"/>
              <a:buFont typeface="Arial" pitchFamily="34" charset="0"/>
              <a:buChar char="▪"/>
              <a:defRPr sz="1800" kern="1200">
                <a:solidFill>
                  <a:schemeClr val="tx1"/>
                </a:solidFill>
                <a:latin typeface="+mn-lt"/>
                <a:ea typeface="+mn-ea"/>
                <a:cs typeface="+mn-cs"/>
              </a:defRPr>
            </a:lvl3pPr>
            <a:lvl4pPr marL="12344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4pPr>
            <a:lvl5pPr marL="14630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6916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21031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8pPr>
            <a:lvl9pPr marL="23317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a:lstStyle>
          <a:p>
            <a:r>
              <a:rPr lang="fr-FR" dirty="0"/>
              <a:t>Analyse par District</a:t>
            </a:r>
          </a:p>
          <a:p>
            <a:pPr marL="0" indent="0">
              <a:buFont typeface="Arial" pitchFamily="34" charset="0"/>
              <a:buNone/>
            </a:pPr>
            <a:endParaRPr lang="fr-FR" dirty="0"/>
          </a:p>
        </p:txBody>
      </p:sp>
    </p:spTree>
    <p:extLst>
      <p:ext uri="{BB962C8B-B14F-4D97-AF65-F5344CB8AC3E}">
        <p14:creationId xmlns:p14="http://schemas.microsoft.com/office/powerpoint/2010/main" val="1301479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907907-C686-98F0-7E57-A199E488F62E}"/>
              </a:ext>
            </a:extLst>
          </p:cNvPr>
          <p:cNvSpPr>
            <a:spLocks noGrp="1"/>
          </p:cNvSpPr>
          <p:nvPr>
            <p:ph type="ctrTitle"/>
          </p:nvPr>
        </p:nvSpPr>
        <p:spPr/>
        <p:txBody>
          <a:bodyPr>
            <a:normAutofit/>
          </a:bodyPr>
          <a:lstStyle/>
          <a:p>
            <a:r>
              <a:rPr lang="fr-FR" dirty="0"/>
              <a:t>Evaluation des modèles</a:t>
            </a:r>
          </a:p>
        </p:txBody>
      </p:sp>
      <p:sp>
        <p:nvSpPr>
          <p:cNvPr id="3" name="Sous-titre 2">
            <a:extLst>
              <a:ext uri="{FF2B5EF4-FFF2-40B4-BE49-F238E27FC236}">
                <a16:creationId xmlns:a16="http://schemas.microsoft.com/office/drawing/2014/main" id="{81480B52-15D5-00AE-0F3F-1B9D46E4181C}"/>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2715229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BC7AB-5EF7-915A-40FB-4281D9C8BF02}"/>
              </a:ext>
            </a:extLst>
          </p:cNvPr>
          <p:cNvSpPr>
            <a:spLocks noGrp="1"/>
          </p:cNvSpPr>
          <p:nvPr>
            <p:ph type="title"/>
          </p:nvPr>
        </p:nvSpPr>
        <p:spPr/>
        <p:txBody>
          <a:bodyPr/>
          <a:lstStyle/>
          <a:p>
            <a:r>
              <a:rPr lang="fr-FR" dirty="0"/>
              <a:t>Evaluation des modèles</a:t>
            </a:r>
          </a:p>
        </p:txBody>
      </p:sp>
      <p:sp>
        <p:nvSpPr>
          <p:cNvPr id="3" name="Espace réservé du contenu 2">
            <a:extLst>
              <a:ext uri="{FF2B5EF4-FFF2-40B4-BE49-F238E27FC236}">
                <a16:creationId xmlns:a16="http://schemas.microsoft.com/office/drawing/2014/main" id="{60CA9F04-52BF-6C84-E95F-03E3B6660F09}"/>
              </a:ext>
            </a:extLst>
          </p:cNvPr>
          <p:cNvSpPr>
            <a:spLocks noGrp="1"/>
          </p:cNvSpPr>
          <p:nvPr>
            <p:ph idx="1"/>
          </p:nvPr>
        </p:nvSpPr>
        <p:spPr/>
        <p:txBody>
          <a:bodyPr>
            <a:normAutofit fontScale="85000" lnSpcReduction="20000"/>
          </a:bodyPr>
          <a:lstStyle/>
          <a:p>
            <a:r>
              <a:rPr lang="fr-FR" dirty="0"/>
              <a:t>Procédure d’évaluation pour les émissions de GES comme pour la consommation totale d’énergie :</a:t>
            </a:r>
          </a:p>
          <a:p>
            <a:pPr marL="457200" indent="-457200">
              <a:buFont typeface="+mj-lt"/>
              <a:buAutoNum type="arabicPeriod"/>
            </a:pPr>
            <a:r>
              <a:rPr lang="fr-FR" dirty="0"/>
              <a:t>Standardisation des données (lorsque nécessaire)</a:t>
            </a:r>
          </a:p>
          <a:p>
            <a:pPr lvl="1"/>
            <a:r>
              <a:rPr lang="fr-FR" dirty="0"/>
              <a:t>Les variables dont les données sont toujours comprises entre 0 et 1 ne sont pas modifiées</a:t>
            </a:r>
          </a:p>
          <a:p>
            <a:pPr marL="457200" indent="-457200">
              <a:buFont typeface="+mj-lt"/>
              <a:buAutoNum type="arabicPeriod"/>
            </a:pPr>
            <a:r>
              <a:rPr lang="fr-FR" dirty="0"/>
              <a:t>Utilisation de différentes méthodes de régression</a:t>
            </a:r>
          </a:p>
          <a:p>
            <a:pPr lvl="1"/>
            <a:r>
              <a:rPr lang="fr-FR" dirty="0"/>
              <a:t>Ridge</a:t>
            </a:r>
          </a:p>
          <a:p>
            <a:pPr lvl="1"/>
            <a:r>
              <a:rPr lang="fr-FR" dirty="0"/>
              <a:t>Lasso</a:t>
            </a:r>
          </a:p>
          <a:p>
            <a:pPr lvl="1"/>
            <a:r>
              <a:rPr lang="fr-FR" dirty="0" err="1"/>
              <a:t>Elastic</a:t>
            </a:r>
            <a:r>
              <a:rPr lang="fr-FR" dirty="0"/>
              <a:t> Net</a:t>
            </a:r>
          </a:p>
          <a:p>
            <a:pPr lvl="1"/>
            <a:r>
              <a:rPr lang="fr-FR" dirty="0"/>
              <a:t>Kernel Ridge</a:t>
            </a:r>
          </a:p>
          <a:p>
            <a:pPr lvl="1"/>
            <a:r>
              <a:rPr lang="fr-FR" dirty="0" err="1"/>
              <a:t>Random</a:t>
            </a:r>
            <a:r>
              <a:rPr lang="fr-FR" dirty="0"/>
              <a:t> Forest</a:t>
            </a:r>
          </a:p>
          <a:p>
            <a:pPr lvl="1"/>
            <a:r>
              <a:rPr lang="fr-FR" dirty="0"/>
              <a:t>Gradient </a:t>
            </a:r>
            <a:r>
              <a:rPr lang="fr-FR" dirty="0" err="1"/>
              <a:t>Boosting</a:t>
            </a:r>
            <a:endParaRPr lang="fr-FR" dirty="0"/>
          </a:p>
          <a:p>
            <a:pPr lvl="1"/>
            <a:r>
              <a:rPr lang="fr-FR" dirty="0"/>
              <a:t>Multi-layer Perceptron</a:t>
            </a:r>
          </a:p>
          <a:p>
            <a:pPr lvl="1"/>
            <a:r>
              <a:rPr lang="fr-FR" dirty="0"/>
              <a:t>Support </a:t>
            </a:r>
            <a:r>
              <a:rPr lang="fr-FR" dirty="0" err="1"/>
              <a:t>Vector</a:t>
            </a:r>
            <a:endParaRPr lang="fr-FR" dirty="0"/>
          </a:p>
        </p:txBody>
      </p:sp>
    </p:spTree>
    <p:extLst>
      <p:ext uri="{BB962C8B-B14F-4D97-AF65-F5344CB8AC3E}">
        <p14:creationId xmlns:p14="http://schemas.microsoft.com/office/powerpoint/2010/main" val="4077382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BC7AB-5EF7-915A-40FB-4281D9C8BF02}"/>
              </a:ext>
            </a:extLst>
          </p:cNvPr>
          <p:cNvSpPr>
            <a:spLocks noGrp="1"/>
          </p:cNvSpPr>
          <p:nvPr>
            <p:ph type="title"/>
          </p:nvPr>
        </p:nvSpPr>
        <p:spPr/>
        <p:txBody>
          <a:bodyPr/>
          <a:lstStyle/>
          <a:p>
            <a:r>
              <a:rPr lang="fr-FR" dirty="0"/>
              <a:t>Evaluation des modèles</a:t>
            </a:r>
          </a:p>
        </p:txBody>
      </p:sp>
      <p:sp>
        <p:nvSpPr>
          <p:cNvPr id="3" name="Espace réservé du contenu 2">
            <a:extLst>
              <a:ext uri="{FF2B5EF4-FFF2-40B4-BE49-F238E27FC236}">
                <a16:creationId xmlns:a16="http://schemas.microsoft.com/office/drawing/2014/main" id="{60CA9F04-52BF-6C84-E95F-03E3B6660F09}"/>
              </a:ext>
            </a:extLst>
          </p:cNvPr>
          <p:cNvSpPr>
            <a:spLocks noGrp="1"/>
          </p:cNvSpPr>
          <p:nvPr>
            <p:ph idx="1"/>
          </p:nvPr>
        </p:nvSpPr>
        <p:spPr/>
        <p:txBody>
          <a:bodyPr>
            <a:normAutofit/>
          </a:bodyPr>
          <a:lstStyle/>
          <a:p>
            <a:pPr marL="457200" indent="-457200">
              <a:buFont typeface="+mj-lt"/>
              <a:buAutoNum type="arabicPeriod" startAt="3"/>
            </a:pPr>
            <a:r>
              <a:rPr lang="fr-FR" dirty="0"/>
              <a:t>Tests de différents hyperparamètres grâce au </a:t>
            </a:r>
            <a:r>
              <a:rPr lang="fr-FR" dirty="0" err="1"/>
              <a:t>GridSearchCV</a:t>
            </a:r>
            <a:endParaRPr lang="fr-FR" dirty="0"/>
          </a:p>
          <a:p>
            <a:pPr lvl="1"/>
            <a:r>
              <a:rPr lang="fr-FR" dirty="0"/>
              <a:t>Avec 10 cross validation</a:t>
            </a:r>
          </a:p>
          <a:p>
            <a:pPr lvl="1"/>
            <a:r>
              <a:rPr lang="fr-FR" dirty="0"/>
              <a:t>La mesure de performance est le R2</a:t>
            </a:r>
          </a:p>
          <a:p>
            <a:pPr marL="457200" indent="-457200">
              <a:buFont typeface="+mj-lt"/>
              <a:buAutoNum type="arabicPeriod" startAt="3"/>
            </a:pPr>
            <a:r>
              <a:rPr lang="fr-FR" dirty="0"/>
              <a:t>« Fine tuning » des hyperparamètres des 2 meilleurs modèles identifiés afin d’obtenir la meilleure performance possible</a:t>
            </a:r>
          </a:p>
          <a:p>
            <a:pPr marL="457200" indent="-457200">
              <a:buFont typeface="+mj-lt"/>
              <a:buAutoNum type="arabicPeriod" startAt="3"/>
            </a:pPr>
            <a:r>
              <a:rPr lang="fr-FR" dirty="0"/>
              <a:t>Evaluation du poids de chaque variable dans le modèle le plus performant</a:t>
            </a:r>
          </a:p>
          <a:p>
            <a:pPr marL="457200" indent="-457200">
              <a:buFont typeface="+mj-lt"/>
              <a:buAutoNum type="arabicPeriod" startAt="3"/>
            </a:pPr>
            <a:r>
              <a:rPr lang="fr-FR" dirty="0"/>
              <a:t>Le tout d’abord sans l’Energy Star Score, puis avec</a:t>
            </a:r>
          </a:p>
        </p:txBody>
      </p:sp>
    </p:spTree>
    <p:extLst>
      <p:ext uri="{BB962C8B-B14F-4D97-AF65-F5344CB8AC3E}">
        <p14:creationId xmlns:p14="http://schemas.microsoft.com/office/powerpoint/2010/main" val="1365640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BC7AB-5EF7-915A-40FB-4281D9C8BF02}"/>
              </a:ext>
            </a:extLst>
          </p:cNvPr>
          <p:cNvSpPr>
            <a:spLocks noGrp="1"/>
          </p:cNvSpPr>
          <p:nvPr>
            <p:ph type="title"/>
          </p:nvPr>
        </p:nvSpPr>
        <p:spPr/>
        <p:txBody>
          <a:bodyPr/>
          <a:lstStyle/>
          <a:p>
            <a:r>
              <a:rPr lang="fr-FR" dirty="0"/>
              <a:t>Émissions de GES</a:t>
            </a:r>
          </a:p>
        </p:txBody>
      </p:sp>
      <p:sp>
        <p:nvSpPr>
          <p:cNvPr id="3" name="Espace réservé du contenu 2">
            <a:extLst>
              <a:ext uri="{FF2B5EF4-FFF2-40B4-BE49-F238E27FC236}">
                <a16:creationId xmlns:a16="http://schemas.microsoft.com/office/drawing/2014/main" id="{60CA9F04-52BF-6C84-E95F-03E3B6660F09}"/>
              </a:ext>
            </a:extLst>
          </p:cNvPr>
          <p:cNvSpPr>
            <a:spLocks noGrp="1"/>
          </p:cNvSpPr>
          <p:nvPr>
            <p:ph idx="1"/>
          </p:nvPr>
        </p:nvSpPr>
        <p:spPr>
          <a:xfrm>
            <a:off x="1981200" y="1987419"/>
            <a:ext cx="6531033" cy="4483101"/>
          </a:xfrm>
        </p:spPr>
        <p:txBody>
          <a:bodyPr>
            <a:normAutofit/>
          </a:bodyPr>
          <a:lstStyle/>
          <a:p>
            <a:r>
              <a:rPr lang="fr-FR" dirty="0"/>
              <a:t>Résultat de l’évaluation des différents modèles – hors Energy Star Score</a:t>
            </a:r>
          </a:p>
          <a:p>
            <a:pPr lvl="1"/>
            <a:r>
              <a:rPr lang="fr-FR" dirty="0"/>
              <a:t>R2 &gt; 50%</a:t>
            </a:r>
          </a:p>
          <a:p>
            <a:pPr lvl="1"/>
            <a:r>
              <a:rPr lang="fr-FR" dirty="0"/>
              <a:t>Meilleures modèles</a:t>
            </a:r>
          </a:p>
          <a:p>
            <a:pPr lvl="2"/>
            <a:r>
              <a:rPr lang="fr-FR" dirty="0"/>
              <a:t>Kernel Ridge – 56.47</a:t>
            </a:r>
          </a:p>
          <a:p>
            <a:pPr lvl="2"/>
            <a:r>
              <a:rPr lang="fr-FR" dirty="0"/>
              <a:t>Multi-Layer Perceptron – 56.20</a:t>
            </a:r>
          </a:p>
          <a:p>
            <a:pPr lvl="1"/>
            <a:r>
              <a:rPr lang="fr-FR" dirty="0"/>
              <a:t>Après fine tuning</a:t>
            </a:r>
          </a:p>
          <a:p>
            <a:pPr lvl="2"/>
            <a:r>
              <a:rPr lang="fr-FR" dirty="0"/>
              <a:t>Multi-Layer Perceptron – 57.31</a:t>
            </a:r>
          </a:p>
          <a:p>
            <a:pPr lvl="2"/>
            <a:r>
              <a:rPr lang="fr-FR" dirty="0"/>
              <a:t>Kernel Ridge – 56.49</a:t>
            </a:r>
          </a:p>
          <a:p>
            <a:pPr lvl="1"/>
            <a:r>
              <a:rPr lang="fr-FR" dirty="0"/>
              <a:t>On s’approche des 60% mais les modèles ne sont pas satisfaisants pour le moment</a:t>
            </a:r>
          </a:p>
          <a:p>
            <a:pPr lvl="1"/>
            <a:endParaRPr lang="fr-FR" dirty="0"/>
          </a:p>
          <a:p>
            <a:pPr lvl="1"/>
            <a:endParaRPr lang="fr-FR" dirty="0"/>
          </a:p>
          <a:p>
            <a:endParaRPr lang="fr-FR" dirty="0"/>
          </a:p>
        </p:txBody>
      </p:sp>
      <p:pic>
        <p:nvPicPr>
          <p:cNvPr id="7" name="Image 6">
            <a:extLst>
              <a:ext uri="{FF2B5EF4-FFF2-40B4-BE49-F238E27FC236}">
                <a16:creationId xmlns:a16="http://schemas.microsoft.com/office/drawing/2014/main" id="{FA8EC2E6-66DF-E7B2-548E-3F31317962FE}"/>
              </a:ext>
            </a:extLst>
          </p:cNvPr>
          <p:cNvPicPr>
            <a:picLocks noChangeAspect="1"/>
          </p:cNvPicPr>
          <p:nvPr/>
        </p:nvPicPr>
        <p:blipFill rotWithShape="1">
          <a:blip r:embed="rId2"/>
          <a:srcRect l="8557"/>
          <a:stretch/>
        </p:blipFill>
        <p:spPr>
          <a:xfrm>
            <a:off x="8419248" y="2541217"/>
            <a:ext cx="3372515" cy="3284245"/>
          </a:xfrm>
          <a:prstGeom prst="rect">
            <a:avLst/>
          </a:prstGeom>
        </p:spPr>
      </p:pic>
    </p:spTree>
    <p:extLst>
      <p:ext uri="{BB962C8B-B14F-4D97-AF65-F5344CB8AC3E}">
        <p14:creationId xmlns:p14="http://schemas.microsoft.com/office/powerpoint/2010/main" val="3665588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BC7AB-5EF7-915A-40FB-4281D9C8BF02}"/>
              </a:ext>
            </a:extLst>
          </p:cNvPr>
          <p:cNvSpPr>
            <a:spLocks noGrp="1"/>
          </p:cNvSpPr>
          <p:nvPr>
            <p:ph type="title"/>
          </p:nvPr>
        </p:nvSpPr>
        <p:spPr/>
        <p:txBody>
          <a:bodyPr/>
          <a:lstStyle/>
          <a:p>
            <a:r>
              <a:rPr lang="fr-FR" dirty="0"/>
              <a:t>Émissions de GES</a:t>
            </a:r>
          </a:p>
        </p:txBody>
      </p:sp>
      <p:sp>
        <p:nvSpPr>
          <p:cNvPr id="3" name="Espace réservé du contenu 2">
            <a:extLst>
              <a:ext uri="{FF2B5EF4-FFF2-40B4-BE49-F238E27FC236}">
                <a16:creationId xmlns:a16="http://schemas.microsoft.com/office/drawing/2014/main" id="{60CA9F04-52BF-6C84-E95F-03E3B6660F09}"/>
              </a:ext>
            </a:extLst>
          </p:cNvPr>
          <p:cNvSpPr>
            <a:spLocks noGrp="1"/>
          </p:cNvSpPr>
          <p:nvPr>
            <p:ph idx="1"/>
          </p:nvPr>
        </p:nvSpPr>
        <p:spPr>
          <a:xfrm>
            <a:off x="1981200" y="1987419"/>
            <a:ext cx="9623367" cy="4483101"/>
          </a:xfrm>
        </p:spPr>
        <p:txBody>
          <a:bodyPr>
            <a:normAutofit/>
          </a:bodyPr>
          <a:lstStyle/>
          <a:p>
            <a:r>
              <a:rPr lang="fr-FR" dirty="0"/>
              <a:t>Résultat de l’évaluation des différents modèles – hors Energy Star Score</a:t>
            </a:r>
          </a:p>
          <a:p>
            <a:pPr lvl="1"/>
            <a:r>
              <a:rPr lang="fr-FR" dirty="0"/>
              <a:t>Les 3 variables les plus importantes dans le modèle MLP sont :</a:t>
            </a:r>
          </a:p>
          <a:p>
            <a:pPr lvl="2"/>
            <a:r>
              <a:rPr lang="fr-FR" dirty="0"/>
              <a:t>Part de l’électricité dans le mix énergétique</a:t>
            </a:r>
          </a:p>
          <a:p>
            <a:pPr lvl="2"/>
            <a:r>
              <a:rPr lang="fr-FR" dirty="0"/>
              <a:t>Part du gaz dans le mix énergétique</a:t>
            </a:r>
          </a:p>
          <a:p>
            <a:pPr lvl="2"/>
            <a:r>
              <a:rPr lang="fr-FR" dirty="0"/>
              <a:t>Surface totale de l’immeuble</a:t>
            </a:r>
          </a:p>
          <a:p>
            <a:pPr lvl="1"/>
            <a:endParaRPr lang="fr-FR" dirty="0"/>
          </a:p>
          <a:p>
            <a:pPr lvl="1"/>
            <a:endParaRPr lang="fr-FR" dirty="0"/>
          </a:p>
          <a:p>
            <a:endParaRPr lang="fr-FR" dirty="0"/>
          </a:p>
        </p:txBody>
      </p:sp>
      <p:pic>
        <p:nvPicPr>
          <p:cNvPr id="5" name="Image 4">
            <a:extLst>
              <a:ext uri="{FF2B5EF4-FFF2-40B4-BE49-F238E27FC236}">
                <a16:creationId xmlns:a16="http://schemas.microsoft.com/office/drawing/2014/main" id="{8AA09B04-7576-1B80-0327-E976E8883028}"/>
              </a:ext>
            </a:extLst>
          </p:cNvPr>
          <p:cNvPicPr>
            <a:picLocks noChangeAspect="1"/>
          </p:cNvPicPr>
          <p:nvPr/>
        </p:nvPicPr>
        <p:blipFill>
          <a:blip r:embed="rId2"/>
          <a:stretch>
            <a:fillRect/>
          </a:stretch>
        </p:blipFill>
        <p:spPr>
          <a:xfrm>
            <a:off x="3258187" y="4079340"/>
            <a:ext cx="5356899" cy="2446038"/>
          </a:xfrm>
          <a:prstGeom prst="rect">
            <a:avLst/>
          </a:prstGeom>
        </p:spPr>
      </p:pic>
    </p:spTree>
    <p:extLst>
      <p:ext uri="{BB962C8B-B14F-4D97-AF65-F5344CB8AC3E}">
        <p14:creationId xmlns:p14="http://schemas.microsoft.com/office/powerpoint/2010/main" val="1431113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BC7AB-5EF7-915A-40FB-4281D9C8BF02}"/>
              </a:ext>
            </a:extLst>
          </p:cNvPr>
          <p:cNvSpPr>
            <a:spLocks noGrp="1"/>
          </p:cNvSpPr>
          <p:nvPr>
            <p:ph type="title"/>
          </p:nvPr>
        </p:nvSpPr>
        <p:spPr/>
        <p:txBody>
          <a:bodyPr/>
          <a:lstStyle/>
          <a:p>
            <a:r>
              <a:rPr lang="fr-FR" dirty="0"/>
              <a:t>Émissions de GES</a:t>
            </a:r>
          </a:p>
        </p:txBody>
      </p:sp>
      <p:sp>
        <p:nvSpPr>
          <p:cNvPr id="3" name="Espace réservé du contenu 2">
            <a:extLst>
              <a:ext uri="{FF2B5EF4-FFF2-40B4-BE49-F238E27FC236}">
                <a16:creationId xmlns:a16="http://schemas.microsoft.com/office/drawing/2014/main" id="{60CA9F04-52BF-6C84-E95F-03E3B6660F09}"/>
              </a:ext>
            </a:extLst>
          </p:cNvPr>
          <p:cNvSpPr>
            <a:spLocks noGrp="1"/>
          </p:cNvSpPr>
          <p:nvPr>
            <p:ph idx="1"/>
          </p:nvPr>
        </p:nvSpPr>
        <p:spPr>
          <a:xfrm>
            <a:off x="1981200" y="1987419"/>
            <a:ext cx="6531033" cy="4483101"/>
          </a:xfrm>
        </p:spPr>
        <p:txBody>
          <a:bodyPr>
            <a:normAutofit/>
          </a:bodyPr>
          <a:lstStyle/>
          <a:p>
            <a:r>
              <a:rPr lang="fr-FR" dirty="0"/>
              <a:t>Résultat de l’évaluation des différents modèles – avec Energy Star Score</a:t>
            </a:r>
          </a:p>
          <a:p>
            <a:pPr lvl="1"/>
            <a:r>
              <a:rPr lang="fr-FR" dirty="0"/>
              <a:t>R2 &gt; 70%</a:t>
            </a:r>
          </a:p>
          <a:p>
            <a:pPr lvl="1"/>
            <a:r>
              <a:rPr lang="fr-FR" dirty="0"/>
              <a:t>Meilleures modèles</a:t>
            </a:r>
          </a:p>
          <a:p>
            <a:pPr lvl="2"/>
            <a:r>
              <a:rPr lang="fr-FR" dirty="0"/>
              <a:t>Kernel Ridge – 73.21</a:t>
            </a:r>
          </a:p>
          <a:p>
            <a:pPr lvl="2"/>
            <a:r>
              <a:rPr lang="fr-FR" dirty="0"/>
              <a:t>Gradient </a:t>
            </a:r>
            <a:r>
              <a:rPr lang="fr-FR" dirty="0" err="1"/>
              <a:t>Boosting</a:t>
            </a:r>
            <a:r>
              <a:rPr lang="fr-FR" dirty="0"/>
              <a:t> – 72.94</a:t>
            </a:r>
          </a:p>
          <a:p>
            <a:pPr lvl="1"/>
            <a:r>
              <a:rPr lang="fr-FR" dirty="0"/>
              <a:t>Après fine tuning</a:t>
            </a:r>
          </a:p>
          <a:p>
            <a:pPr lvl="2"/>
            <a:r>
              <a:rPr lang="fr-FR" dirty="0"/>
              <a:t>Kernel Ridge – 73.48</a:t>
            </a:r>
          </a:p>
          <a:p>
            <a:pPr lvl="2"/>
            <a:r>
              <a:rPr lang="fr-FR" dirty="0"/>
              <a:t>Gradient </a:t>
            </a:r>
            <a:r>
              <a:rPr lang="fr-FR" dirty="0" err="1"/>
              <a:t>Boosting</a:t>
            </a:r>
            <a:r>
              <a:rPr lang="fr-FR" dirty="0"/>
              <a:t> – 73.23</a:t>
            </a:r>
          </a:p>
          <a:p>
            <a:pPr lvl="1"/>
            <a:r>
              <a:rPr lang="fr-FR" dirty="0"/>
              <a:t>L’Energy Star Score apporte beaucoup au modèle qui devient maintenant très performant</a:t>
            </a:r>
          </a:p>
          <a:p>
            <a:pPr lvl="1"/>
            <a:endParaRPr lang="fr-FR" dirty="0"/>
          </a:p>
          <a:p>
            <a:pPr lvl="1"/>
            <a:endParaRPr lang="fr-FR" dirty="0"/>
          </a:p>
          <a:p>
            <a:endParaRPr lang="fr-FR" dirty="0"/>
          </a:p>
        </p:txBody>
      </p:sp>
      <p:pic>
        <p:nvPicPr>
          <p:cNvPr id="5" name="Image 4">
            <a:extLst>
              <a:ext uri="{FF2B5EF4-FFF2-40B4-BE49-F238E27FC236}">
                <a16:creationId xmlns:a16="http://schemas.microsoft.com/office/drawing/2014/main" id="{A518A220-11BA-0DB5-362F-2787BF8A1B47}"/>
              </a:ext>
            </a:extLst>
          </p:cNvPr>
          <p:cNvPicPr>
            <a:picLocks noChangeAspect="1"/>
          </p:cNvPicPr>
          <p:nvPr/>
        </p:nvPicPr>
        <p:blipFill>
          <a:blip r:embed="rId2"/>
          <a:stretch>
            <a:fillRect/>
          </a:stretch>
        </p:blipFill>
        <p:spPr>
          <a:xfrm>
            <a:off x="8412082" y="2654436"/>
            <a:ext cx="3406165" cy="3276624"/>
          </a:xfrm>
          <a:prstGeom prst="rect">
            <a:avLst/>
          </a:prstGeom>
        </p:spPr>
      </p:pic>
    </p:spTree>
    <p:extLst>
      <p:ext uri="{BB962C8B-B14F-4D97-AF65-F5344CB8AC3E}">
        <p14:creationId xmlns:p14="http://schemas.microsoft.com/office/powerpoint/2010/main" val="1747455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dirty="0"/>
              <a:t>Sommaire</a:t>
            </a:r>
          </a:p>
        </p:txBody>
      </p:sp>
      <p:sp>
        <p:nvSpPr>
          <p:cNvPr id="3" name="Espace réservé du contenu 2"/>
          <p:cNvSpPr>
            <a:spLocks noGrp="1"/>
          </p:cNvSpPr>
          <p:nvPr>
            <p:ph idx="1"/>
          </p:nvPr>
        </p:nvSpPr>
        <p:spPr/>
        <p:txBody>
          <a:bodyPr rtlCol="0"/>
          <a:lstStyle/>
          <a:p>
            <a:pPr rtl="0"/>
            <a:r>
              <a:rPr lang="fr-FR" dirty="0"/>
              <a:t>Contexte et mission</a:t>
            </a:r>
          </a:p>
          <a:p>
            <a:pPr rtl="0"/>
            <a:r>
              <a:rPr lang="fr-FR" dirty="0"/>
              <a:t>Analyse exploratoire et nettoyage des données</a:t>
            </a:r>
          </a:p>
          <a:p>
            <a:pPr rtl="0"/>
            <a:r>
              <a:rPr lang="fr-FR" dirty="0"/>
              <a:t>Evaluation des modèles de prédiction des émissions de GES</a:t>
            </a:r>
          </a:p>
          <a:p>
            <a:pPr lvl="1"/>
            <a:r>
              <a:rPr lang="fr-FR" dirty="0"/>
              <a:t>Impact de l’Energy Star Score</a:t>
            </a:r>
          </a:p>
          <a:p>
            <a:pPr rtl="0"/>
            <a:r>
              <a:rPr lang="fr-FR" dirty="0"/>
              <a:t>Evaluation des modèles de prédiction de la consommation d’énergie</a:t>
            </a:r>
          </a:p>
          <a:p>
            <a:pPr lvl="1"/>
            <a:r>
              <a:rPr lang="fr-FR" dirty="0"/>
              <a:t>Impact de l’Energy Star Score</a:t>
            </a:r>
          </a:p>
          <a:p>
            <a:pPr rtl="0"/>
            <a:r>
              <a:rPr lang="fr-FR" dirty="0"/>
              <a:t>Conclusion</a:t>
            </a:r>
          </a:p>
          <a:p>
            <a:pPr rtl="0"/>
            <a:endParaRPr lang="fr-FR" dirty="0"/>
          </a:p>
        </p:txBody>
      </p:sp>
    </p:spTree>
    <p:extLst>
      <p:ext uri="{BB962C8B-B14F-4D97-AF65-F5344CB8AC3E}">
        <p14:creationId xmlns:p14="http://schemas.microsoft.com/office/powerpoint/2010/main" val="2523332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BC7AB-5EF7-915A-40FB-4281D9C8BF02}"/>
              </a:ext>
            </a:extLst>
          </p:cNvPr>
          <p:cNvSpPr>
            <a:spLocks noGrp="1"/>
          </p:cNvSpPr>
          <p:nvPr>
            <p:ph type="title"/>
          </p:nvPr>
        </p:nvSpPr>
        <p:spPr/>
        <p:txBody>
          <a:bodyPr/>
          <a:lstStyle/>
          <a:p>
            <a:r>
              <a:rPr lang="fr-FR" dirty="0"/>
              <a:t>Émissions de GES</a:t>
            </a:r>
          </a:p>
        </p:txBody>
      </p:sp>
      <p:sp>
        <p:nvSpPr>
          <p:cNvPr id="3" name="Espace réservé du contenu 2">
            <a:extLst>
              <a:ext uri="{FF2B5EF4-FFF2-40B4-BE49-F238E27FC236}">
                <a16:creationId xmlns:a16="http://schemas.microsoft.com/office/drawing/2014/main" id="{60CA9F04-52BF-6C84-E95F-03E3B6660F09}"/>
              </a:ext>
            </a:extLst>
          </p:cNvPr>
          <p:cNvSpPr>
            <a:spLocks noGrp="1"/>
          </p:cNvSpPr>
          <p:nvPr>
            <p:ph idx="1"/>
          </p:nvPr>
        </p:nvSpPr>
        <p:spPr>
          <a:xfrm>
            <a:off x="1981200" y="1987419"/>
            <a:ext cx="9590116" cy="4483101"/>
          </a:xfrm>
        </p:spPr>
        <p:txBody>
          <a:bodyPr>
            <a:normAutofit/>
          </a:bodyPr>
          <a:lstStyle/>
          <a:p>
            <a:r>
              <a:rPr lang="fr-FR" dirty="0"/>
              <a:t>Résultat de l’évaluation des différents modèles – avec Energy Star Score</a:t>
            </a:r>
          </a:p>
          <a:p>
            <a:pPr lvl="1"/>
            <a:r>
              <a:rPr lang="fr-FR" dirty="0"/>
              <a:t>Les 3 variables les plus importantes dans le modèle KRR sont :</a:t>
            </a:r>
          </a:p>
          <a:p>
            <a:pPr lvl="2"/>
            <a:r>
              <a:rPr lang="fr-FR" dirty="0"/>
              <a:t>Part de l’électricité dans le mix énergétique</a:t>
            </a:r>
          </a:p>
          <a:p>
            <a:pPr lvl="2"/>
            <a:r>
              <a:rPr lang="fr-FR" dirty="0"/>
              <a:t>Part du gaz dans le mix énergétique</a:t>
            </a:r>
          </a:p>
          <a:p>
            <a:pPr lvl="2"/>
            <a:r>
              <a:rPr lang="fr-FR" dirty="0"/>
              <a:t>Energy Star Score</a:t>
            </a:r>
          </a:p>
          <a:p>
            <a:pPr lvl="1"/>
            <a:endParaRPr lang="fr-FR" dirty="0"/>
          </a:p>
          <a:p>
            <a:pPr lvl="1"/>
            <a:endParaRPr lang="fr-FR" dirty="0"/>
          </a:p>
          <a:p>
            <a:endParaRPr lang="fr-FR" dirty="0"/>
          </a:p>
        </p:txBody>
      </p:sp>
      <p:pic>
        <p:nvPicPr>
          <p:cNvPr id="6" name="Image 5">
            <a:extLst>
              <a:ext uri="{FF2B5EF4-FFF2-40B4-BE49-F238E27FC236}">
                <a16:creationId xmlns:a16="http://schemas.microsoft.com/office/drawing/2014/main" id="{EA0F5FD2-D4F4-7A67-E9F4-C66A4C3A3128}"/>
              </a:ext>
            </a:extLst>
          </p:cNvPr>
          <p:cNvPicPr>
            <a:picLocks noChangeAspect="1"/>
          </p:cNvPicPr>
          <p:nvPr/>
        </p:nvPicPr>
        <p:blipFill>
          <a:blip r:embed="rId2"/>
          <a:stretch>
            <a:fillRect/>
          </a:stretch>
        </p:blipFill>
        <p:spPr>
          <a:xfrm>
            <a:off x="2926042" y="4030962"/>
            <a:ext cx="5326419" cy="2446038"/>
          </a:xfrm>
          <a:prstGeom prst="rect">
            <a:avLst/>
          </a:prstGeom>
        </p:spPr>
      </p:pic>
    </p:spTree>
    <p:extLst>
      <p:ext uri="{BB962C8B-B14F-4D97-AF65-F5344CB8AC3E}">
        <p14:creationId xmlns:p14="http://schemas.microsoft.com/office/powerpoint/2010/main" val="111175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BC7AB-5EF7-915A-40FB-4281D9C8BF02}"/>
              </a:ext>
            </a:extLst>
          </p:cNvPr>
          <p:cNvSpPr>
            <a:spLocks noGrp="1"/>
          </p:cNvSpPr>
          <p:nvPr>
            <p:ph type="title"/>
          </p:nvPr>
        </p:nvSpPr>
        <p:spPr/>
        <p:txBody>
          <a:bodyPr/>
          <a:lstStyle/>
          <a:p>
            <a:r>
              <a:rPr lang="fr-FR" dirty="0"/>
              <a:t>Émissions de GES</a:t>
            </a:r>
          </a:p>
        </p:txBody>
      </p:sp>
      <p:sp>
        <p:nvSpPr>
          <p:cNvPr id="3" name="Espace réservé du contenu 2">
            <a:extLst>
              <a:ext uri="{FF2B5EF4-FFF2-40B4-BE49-F238E27FC236}">
                <a16:creationId xmlns:a16="http://schemas.microsoft.com/office/drawing/2014/main" id="{60CA9F04-52BF-6C84-E95F-03E3B6660F09}"/>
              </a:ext>
            </a:extLst>
          </p:cNvPr>
          <p:cNvSpPr>
            <a:spLocks noGrp="1"/>
          </p:cNvSpPr>
          <p:nvPr>
            <p:ph idx="1"/>
          </p:nvPr>
        </p:nvSpPr>
        <p:spPr>
          <a:xfrm>
            <a:off x="1981199" y="1987419"/>
            <a:ext cx="9623367" cy="4483101"/>
          </a:xfrm>
        </p:spPr>
        <p:txBody>
          <a:bodyPr>
            <a:normAutofit/>
          </a:bodyPr>
          <a:lstStyle/>
          <a:p>
            <a:r>
              <a:rPr lang="fr-FR" dirty="0"/>
              <a:t>Résultat de l’évaluation des différents modèles – avec Energy Star Score réel et prédit</a:t>
            </a:r>
          </a:p>
          <a:p>
            <a:pPr lvl="1"/>
            <a:r>
              <a:rPr lang="fr-FR" dirty="0"/>
              <a:t>Quel est la performance si l’on prédit les valeurs manquantes de l’Energy Star Score afin de se baser sur une jeu de données plus important?</a:t>
            </a:r>
          </a:p>
          <a:p>
            <a:pPr lvl="1"/>
            <a:r>
              <a:rPr lang="fr-FR" dirty="0"/>
              <a:t>R2 &gt; 60%</a:t>
            </a:r>
          </a:p>
          <a:p>
            <a:pPr lvl="1"/>
            <a:r>
              <a:rPr lang="fr-FR" dirty="0"/>
              <a:t>Après fine tuning</a:t>
            </a:r>
          </a:p>
          <a:p>
            <a:pPr lvl="2"/>
            <a:r>
              <a:rPr lang="fr-FR" dirty="0"/>
              <a:t>Kernel Ridge – 64.12</a:t>
            </a:r>
          </a:p>
          <a:p>
            <a:pPr lvl="2"/>
            <a:r>
              <a:rPr lang="fr-FR" dirty="0"/>
              <a:t>Multi-Layer Perceptron – 63.41</a:t>
            </a:r>
          </a:p>
          <a:p>
            <a:pPr lvl="1"/>
            <a:endParaRPr lang="fr-FR" dirty="0"/>
          </a:p>
          <a:p>
            <a:pPr lvl="1"/>
            <a:endParaRPr lang="fr-FR" dirty="0"/>
          </a:p>
          <a:p>
            <a:pPr lvl="1"/>
            <a:endParaRPr lang="fr-FR" dirty="0"/>
          </a:p>
          <a:p>
            <a:endParaRPr lang="fr-FR" dirty="0"/>
          </a:p>
        </p:txBody>
      </p:sp>
      <p:pic>
        <p:nvPicPr>
          <p:cNvPr id="6" name="Image 5">
            <a:extLst>
              <a:ext uri="{FF2B5EF4-FFF2-40B4-BE49-F238E27FC236}">
                <a16:creationId xmlns:a16="http://schemas.microsoft.com/office/drawing/2014/main" id="{F5C9A1EE-2449-B766-546A-634977ED83DD}"/>
              </a:ext>
            </a:extLst>
          </p:cNvPr>
          <p:cNvPicPr>
            <a:picLocks noChangeAspect="1"/>
          </p:cNvPicPr>
          <p:nvPr/>
        </p:nvPicPr>
        <p:blipFill>
          <a:blip r:embed="rId2"/>
          <a:stretch>
            <a:fillRect/>
          </a:stretch>
        </p:blipFill>
        <p:spPr>
          <a:xfrm>
            <a:off x="8447713" y="3379547"/>
            <a:ext cx="3398546" cy="3246144"/>
          </a:xfrm>
          <a:prstGeom prst="rect">
            <a:avLst/>
          </a:prstGeom>
        </p:spPr>
      </p:pic>
    </p:spTree>
    <p:extLst>
      <p:ext uri="{BB962C8B-B14F-4D97-AF65-F5344CB8AC3E}">
        <p14:creationId xmlns:p14="http://schemas.microsoft.com/office/powerpoint/2010/main" val="1114319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BC7AB-5EF7-915A-40FB-4281D9C8BF02}"/>
              </a:ext>
            </a:extLst>
          </p:cNvPr>
          <p:cNvSpPr>
            <a:spLocks noGrp="1"/>
          </p:cNvSpPr>
          <p:nvPr>
            <p:ph type="title"/>
          </p:nvPr>
        </p:nvSpPr>
        <p:spPr/>
        <p:txBody>
          <a:bodyPr/>
          <a:lstStyle/>
          <a:p>
            <a:r>
              <a:rPr lang="fr-FR" dirty="0"/>
              <a:t>Consommation d’énergie</a:t>
            </a:r>
          </a:p>
        </p:txBody>
      </p:sp>
      <p:sp>
        <p:nvSpPr>
          <p:cNvPr id="3" name="Espace réservé du contenu 2">
            <a:extLst>
              <a:ext uri="{FF2B5EF4-FFF2-40B4-BE49-F238E27FC236}">
                <a16:creationId xmlns:a16="http://schemas.microsoft.com/office/drawing/2014/main" id="{60CA9F04-52BF-6C84-E95F-03E3B6660F09}"/>
              </a:ext>
            </a:extLst>
          </p:cNvPr>
          <p:cNvSpPr>
            <a:spLocks noGrp="1"/>
          </p:cNvSpPr>
          <p:nvPr>
            <p:ph idx="1"/>
          </p:nvPr>
        </p:nvSpPr>
        <p:spPr>
          <a:xfrm>
            <a:off x="1981200" y="1987419"/>
            <a:ext cx="6531033" cy="4483101"/>
          </a:xfrm>
        </p:spPr>
        <p:txBody>
          <a:bodyPr>
            <a:normAutofit/>
          </a:bodyPr>
          <a:lstStyle/>
          <a:p>
            <a:r>
              <a:rPr lang="fr-FR" dirty="0"/>
              <a:t>Résultat de l’évaluation des différents modèles – hors Energy Star Score</a:t>
            </a:r>
          </a:p>
          <a:p>
            <a:pPr lvl="1"/>
            <a:r>
              <a:rPr lang="fr-FR" dirty="0"/>
              <a:t>R2 &lt;= 20%</a:t>
            </a:r>
          </a:p>
          <a:p>
            <a:pPr lvl="1"/>
            <a:r>
              <a:rPr lang="fr-FR" dirty="0"/>
              <a:t>Meilleures modèles</a:t>
            </a:r>
          </a:p>
          <a:p>
            <a:pPr lvl="2"/>
            <a:r>
              <a:rPr lang="fr-FR" dirty="0"/>
              <a:t>Gradient </a:t>
            </a:r>
            <a:r>
              <a:rPr lang="fr-FR" dirty="0" err="1"/>
              <a:t>Boosting</a:t>
            </a:r>
            <a:r>
              <a:rPr lang="fr-FR" dirty="0"/>
              <a:t> – 20.91</a:t>
            </a:r>
          </a:p>
          <a:p>
            <a:pPr lvl="2"/>
            <a:r>
              <a:rPr lang="fr-FR" dirty="0"/>
              <a:t>Multi-Layer Perceptron – 20.41</a:t>
            </a:r>
          </a:p>
          <a:p>
            <a:pPr lvl="1"/>
            <a:r>
              <a:rPr lang="fr-FR" dirty="0"/>
              <a:t>Après fine tuning</a:t>
            </a:r>
          </a:p>
          <a:p>
            <a:pPr lvl="2"/>
            <a:r>
              <a:rPr lang="fr-FR" dirty="0"/>
              <a:t>Gradient </a:t>
            </a:r>
            <a:r>
              <a:rPr lang="fr-FR" dirty="0" err="1"/>
              <a:t>Boosting</a:t>
            </a:r>
            <a:r>
              <a:rPr lang="fr-FR" dirty="0"/>
              <a:t> – 21.11</a:t>
            </a:r>
          </a:p>
          <a:p>
            <a:pPr lvl="2"/>
            <a:r>
              <a:rPr lang="fr-FR" dirty="0"/>
              <a:t>Multi-Layer Perceptron – 20.46</a:t>
            </a:r>
          </a:p>
          <a:p>
            <a:pPr lvl="1"/>
            <a:r>
              <a:rPr lang="fr-FR" dirty="0"/>
              <a:t>Aucun modèle n’obtient une prédiction satisfaisante</a:t>
            </a:r>
          </a:p>
          <a:p>
            <a:pPr lvl="1"/>
            <a:endParaRPr lang="fr-FR" dirty="0"/>
          </a:p>
          <a:p>
            <a:pPr lvl="1"/>
            <a:endParaRPr lang="fr-FR" dirty="0"/>
          </a:p>
          <a:p>
            <a:endParaRPr lang="fr-FR" dirty="0"/>
          </a:p>
        </p:txBody>
      </p:sp>
      <p:pic>
        <p:nvPicPr>
          <p:cNvPr id="5" name="Image 4">
            <a:extLst>
              <a:ext uri="{FF2B5EF4-FFF2-40B4-BE49-F238E27FC236}">
                <a16:creationId xmlns:a16="http://schemas.microsoft.com/office/drawing/2014/main" id="{108381D7-6A39-9A71-3CF7-861EE342DF05}"/>
              </a:ext>
            </a:extLst>
          </p:cNvPr>
          <p:cNvPicPr>
            <a:picLocks noChangeAspect="1"/>
          </p:cNvPicPr>
          <p:nvPr/>
        </p:nvPicPr>
        <p:blipFill>
          <a:blip r:embed="rId2"/>
          <a:stretch>
            <a:fillRect/>
          </a:stretch>
        </p:blipFill>
        <p:spPr>
          <a:xfrm>
            <a:off x="8465942" y="2679806"/>
            <a:ext cx="3375685" cy="3230904"/>
          </a:xfrm>
          <a:prstGeom prst="rect">
            <a:avLst/>
          </a:prstGeom>
        </p:spPr>
      </p:pic>
    </p:spTree>
    <p:extLst>
      <p:ext uri="{BB962C8B-B14F-4D97-AF65-F5344CB8AC3E}">
        <p14:creationId xmlns:p14="http://schemas.microsoft.com/office/powerpoint/2010/main" val="2731737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BC7AB-5EF7-915A-40FB-4281D9C8BF02}"/>
              </a:ext>
            </a:extLst>
          </p:cNvPr>
          <p:cNvSpPr>
            <a:spLocks noGrp="1"/>
          </p:cNvSpPr>
          <p:nvPr>
            <p:ph type="title"/>
          </p:nvPr>
        </p:nvSpPr>
        <p:spPr/>
        <p:txBody>
          <a:bodyPr/>
          <a:lstStyle/>
          <a:p>
            <a:r>
              <a:rPr lang="fr-FR" dirty="0"/>
              <a:t>Consommation d’énergie</a:t>
            </a:r>
          </a:p>
        </p:txBody>
      </p:sp>
      <p:sp>
        <p:nvSpPr>
          <p:cNvPr id="3" name="Espace réservé du contenu 2">
            <a:extLst>
              <a:ext uri="{FF2B5EF4-FFF2-40B4-BE49-F238E27FC236}">
                <a16:creationId xmlns:a16="http://schemas.microsoft.com/office/drawing/2014/main" id="{60CA9F04-52BF-6C84-E95F-03E3B6660F09}"/>
              </a:ext>
            </a:extLst>
          </p:cNvPr>
          <p:cNvSpPr>
            <a:spLocks noGrp="1"/>
          </p:cNvSpPr>
          <p:nvPr>
            <p:ph idx="1"/>
          </p:nvPr>
        </p:nvSpPr>
        <p:spPr>
          <a:xfrm>
            <a:off x="1981200" y="1987419"/>
            <a:ext cx="9684327" cy="4483101"/>
          </a:xfrm>
        </p:spPr>
        <p:txBody>
          <a:bodyPr>
            <a:normAutofit/>
          </a:bodyPr>
          <a:lstStyle/>
          <a:p>
            <a:r>
              <a:rPr lang="fr-FR" dirty="0"/>
              <a:t>Résultat de l’évaluation des différents modèles – hors Energy Star Score</a:t>
            </a:r>
          </a:p>
          <a:p>
            <a:pPr lvl="1"/>
            <a:r>
              <a:rPr lang="fr-FR" dirty="0"/>
              <a:t>Au vu du mauvais score du modèle, le poids des variables est ici beaucoup plus diffus, aucune ne se détache</a:t>
            </a:r>
          </a:p>
          <a:p>
            <a:pPr lvl="1"/>
            <a:endParaRPr lang="fr-FR" dirty="0"/>
          </a:p>
          <a:p>
            <a:pPr lvl="1"/>
            <a:endParaRPr lang="fr-FR" dirty="0"/>
          </a:p>
          <a:p>
            <a:endParaRPr lang="fr-FR" dirty="0"/>
          </a:p>
        </p:txBody>
      </p:sp>
      <p:pic>
        <p:nvPicPr>
          <p:cNvPr id="6" name="Image 5">
            <a:extLst>
              <a:ext uri="{FF2B5EF4-FFF2-40B4-BE49-F238E27FC236}">
                <a16:creationId xmlns:a16="http://schemas.microsoft.com/office/drawing/2014/main" id="{471E9907-DE4B-DD72-E307-EDA856317EEA}"/>
              </a:ext>
            </a:extLst>
          </p:cNvPr>
          <p:cNvPicPr>
            <a:picLocks noChangeAspect="1"/>
          </p:cNvPicPr>
          <p:nvPr/>
        </p:nvPicPr>
        <p:blipFill>
          <a:blip r:embed="rId2"/>
          <a:stretch>
            <a:fillRect/>
          </a:stretch>
        </p:blipFill>
        <p:spPr>
          <a:xfrm>
            <a:off x="3354085" y="3534723"/>
            <a:ext cx="5227358" cy="2392698"/>
          </a:xfrm>
          <a:prstGeom prst="rect">
            <a:avLst/>
          </a:prstGeom>
        </p:spPr>
      </p:pic>
    </p:spTree>
    <p:extLst>
      <p:ext uri="{BB962C8B-B14F-4D97-AF65-F5344CB8AC3E}">
        <p14:creationId xmlns:p14="http://schemas.microsoft.com/office/powerpoint/2010/main" val="1556102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BC7AB-5EF7-915A-40FB-4281D9C8BF02}"/>
              </a:ext>
            </a:extLst>
          </p:cNvPr>
          <p:cNvSpPr>
            <a:spLocks noGrp="1"/>
          </p:cNvSpPr>
          <p:nvPr>
            <p:ph type="title"/>
          </p:nvPr>
        </p:nvSpPr>
        <p:spPr/>
        <p:txBody>
          <a:bodyPr/>
          <a:lstStyle/>
          <a:p>
            <a:r>
              <a:rPr lang="fr-FR" dirty="0"/>
              <a:t>Consommation d’énergie</a:t>
            </a:r>
          </a:p>
        </p:txBody>
      </p:sp>
      <p:sp>
        <p:nvSpPr>
          <p:cNvPr id="3" name="Espace réservé du contenu 2">
            <a:extLst>
              <a:ext uri="{FF2B5EF4-FFF2-40B4-BE49-F238E27FC236}">
                <a16:creationId xmlns:a16="http://schemas.microsoft.com/office/drawing/2014/main" id="{60CA9F04-52BF-6C84-E95F-03E3B6660F09}"/>
              </a:ext>
            </a:extLst>
          </p:cNvPr>
          <p:cNvSpPr>
            <a:spLocks noGrp="1"/>
          </p:cNvSpPr>
          <p:nvPr>
            <p:ph idx="1"/>
          </p:nvPr>
        </p:nvSpPr>
        <p:spPr>
          <a:xfrm>
            <a:off x="1981200" y="1987419"/>
            <a:ext cx="6531033" cy="4483101"/>
          </a:xfrm>
        </p:spPr>
        <p:txBody>
          <a:bodyPr>
            <a:normAutofit/>
          </a:bodyPr>
          <a:lstStyle/>
          <a:p>
            <a:r>
              <a:rPr lang="fr-FR" dirty="0"/>
              <a:t>Résultat de l’évaluation des différents modèles – avec Energy Star Score</a:t>
            </a:r>
          </a:p>
          <a:p>
            <a:pPr lvl="1"/>
            <a:r>
              <a:rPr lang="fr-FR" dirty="0"/>
              <a:t>R2 &gt; 60%</a:t>
            </a:r>
          </a:p>
          <a:p>
            <a:pPr lvl="1"/>
            <a:r>
              <a:rPr lang="fr-FR" dirty="0"/>
              <a:t>Meilleures modèles</a:t>
            </a:r>
          </a:p>
          <a:p>
            <a:pPr lvl="2"/>
            <a:r>
              <a:rPr lang="fr-FR" dirty="0"/>
              <a:t>Kernel Ridge – 61.03</a:t>
            </a:r>
          </a:p>
          <a:p>
            <a:pPr lvl="2"/>
            <a:r>
              <a:rPr lang="fr-FR" dirty="0"/>
              <a:t>Multi-Layer Perceptron – 61.03</a:t>
            </a:r>
          </a:p>
          <a:p>
            <a:pPr lvl="1"/>
            <a:r>
              <a:rPr lang="fr-FR" dirty="0"/>
              <a:t>Après fine tuning</a:t>
            </a:r>
          </a:p>
          <a:p>
            <a:pPr lvl="2"/>
            <a:r>
              <a:rPr lang="fr-FR" dirty="0"/>
              <a:t>Multi-Layer Perceptron – 61.73</a:t>
            </a:r>
          </a:p>
          <a:p>
            <a:pPr lvl="2"/>
            <a:r>
              <a:rPr lang="fr-FR" dirty="0"/>
              <a:t>Kernel Ridge – 61.14</a:t>
            </a:r>
          </a:p>
          <a:p>
            <a:pPr lvl="1"/>
            <a:r>
              <a:rPr lang="fr-FR" dirty="0"/>
              <a:t>L’Energy Star Score apporte beaucoup au modèle qui a maintenant une performance correcte</a:t>
            </a:r>
          </a:p>
          <a:p>
            <a:pPr lvl="1"/>
            <a:endParaRPr lang="fr-FR" dirty="0"/>
          </a:p>
          <a:p>
            <a:pPr lvl="1"/>
            <a:endParaRPr lang="fr-FR" dirty="0"/>
          </a:p>
          <a:p>
            <a:endParaRPr lang="fr-FR" dirty="0"/>
          </a:p>
        </p:txBody>
      </p:sp>
      <p:pic>
        <p:nvPicPr>
          <p:cNvPr id="6" name="Image 5">
            <a:extLst>
              <a:ext uri="{FF2B5EF4-FFF2-40B4-BE49-F238E27FC236}">
                <a16:creationId xmlns:a16="http://schemas.microsoft.com/office/drawing/2014/main" id="{58EE2F5B-3EE6-1C50-A074-945502ACD51D}"/>
              </a:ext>
            </a:extLst>
          </p:cNvPr>
          <p:cNvPicPr>
            <a:picLocks noChangeAspect="1"/>
          </p:cNvPicPr>
          <p:nvPr/>
        </p:nvPicPr>
        <p:blipFill>
          <a:blip r:embed="rId2"/>
          <a:stretch>
            <a:fillRect/>
          </a:stretch>
        </p:blipFill>
        <p:spPr>
          <a:xfrm>
            <a:off x="8582276" y="2431330"/>
            <a:ext cx="3429026" cy="3185184"/>
          </a:xfrm>
          <a:prstGeom prst="rect">
            <a:avLst/>
          </a:prstGeom>
        </p:spPr>
      </p:pic>
    </p:spTree>
    <p:extLst>
      <p:ext uri="{BB962C8B-B14F-4D97-AF65-F5344CB8AC3E}">
        <p14:creationId xmlns:p14="http://schemas.microsoft.com/office/powerpoint/2010/main" val="190767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BC7AB-5EF7-915A-40FB-4281D9C8BF02}"/>
              </a:ext>
            </a:extLst>
          </p:cNvPr>
          <p:cNvSpPr>
            <a:spLocks noGrp="1"/>
          </p:cNvSpPr>
          <p:nvPr>
            <p:ph type="title"/>
          </p:nvPr>
        </p:nvSpPr>
        <p:spPr/>
        <p:txBody>
          <a:bodyPr/>
          <a:lstStyle/>
          <a:p>
            <a:r>
              <a:rPr lang="fr-FR" dirty="0"/>
              <a:t>Consommation d’énergie</a:t>
            </a:r>
          </a:p>
        </p:txBody>
      </p:sp>
      <p:sp>
        <p:nvSpPr>
          <p:cNvPr id="3" name="Espace réservé du contenu 2">
            <a:extLst>
              <a:ext uri="{FF2B5EF4-FFF2-40B4-BE49-F238E27FC236}">
                <a16:creationId xmlns:a16="http://schemas.microsoft.com/office/drawing/2014/main" id="{60CA9F04-52BF-6C84-E95F-03E3B6660F09}"/>
              </a:ext>
            </a:extLst>
          </p:cNvPr>
          <p:cNvSpPr>
            <a:spLocks noGrp="1"/>
          </p:cNvSpPr>
          <p:nvPr>
            <p:ph idx="1"/>
          </p:nvPr>
        </p:nvSpPr>
        <p:spPr>
          <a:xfrm>
            <a:off x="1981200" y="1987419"/>
            <a:ext cx="9662160" cy="4483101"/>
          </a:xfrm>
        </p:spPr>
        <p:txBody>
          <a:bodyPr>
            <a:normAutofit/>
          </a:bodyPr>
          <a:lstStyle/>
          <a:p>
            <a:r>
              <a:rPr lang="fr-FR" dirty="0"/>
              <a:t>Résultat de l’évaluation des différents modèles – avec Energy Star Score</a:t>
            </a:r>
          </a:p>
          <a:p>
            <a:pPr lvl="1"/>
            <a:r>
              <a:rPr lang="fr-FR" dirty="0"/>
              <a:t>Les variables les plus importantes dans le modèle KRR sont :</a:t>
            </a:r>
          </a:p>
          <a:p>
            <a:pPr lvl="2"/>
            <a:r>
              <a:rPr lang="fr-FR" dirty="0"/>
              <a:t>Energy Star Score (sans surprise)</a:t>
            </a:r>
          </a:p>
          <a:p>
            <a:pPr lvl="2"/>
            <a:r>
              <a:rPr lang="fr-FR" dirty="0"/>
              <a:t>Part du gaz dans le mix énergétique</a:t>
            </a:r>
          </a:p>
          <a:p>
            <a:pPr lvl="2"/>
            <a:r>
              <a:rPr lang="fr-FR" dirty="0"/>
              <a:t>Ensuite, différents types de surface autour de 5-7%</a:t>
            </a:r>
          </a:p>
          <a:p>
            <a:pPr lvl="1"/>
            <a:endParaRPr lang="fr-FR" dirty="0"/>
          </a:p>
          <a:p>
            <a:pPr lvl="1"/>
            <a:endParaRPr lang="fr-FR" dirty="0"/>
          </a:p>
          <a:p>
            <a:endParaRPr lang="fr-FR" dirty="0"/>
          </a:p>
        </p:txBody>
      </p:sp>
      <p:pic>
        <p:nvPicPr>
          <p:cNvPr id="5" name="Image 4">
            <a:extLst>
              <a:ext uri="{FF2B5EF4-FFF2-40B4-BE49-F238E27FC236}">
                <a16:creationId xmlns:a16="http://schemas.microsoft.com/office/drawing/2014/main" id="{81F85299-96AC-AE27-72A8-64B16CA6AEF0}"/>
              </a:ext>
            </a:extLst>
          </p:cNvPr>
          <p:cNvPicPr>
            <a:picLocks noChangeAspect="1"/>
          </p:cNvPicPr>
          <p:nvPr/>
        </p:nvPicPr>
        <p:blipFill>
          <a:blip r:embed="rId2"/>
          <a:stretch>
            <a:fillRect/>
          </a:stretch>
        </p:blipFill>
        <p:spPr>
          <a:xfrm>
            <a:off x="3425170" y="4046202"/>
            <a:ext cx="5341659" cy="2430798"/>
          </a:xfrm>
          <a:prstGeom prst="rect">
            <a:avLst/>
          </a:prstGeom>
        </p:spPr>
      </p:pic>
    </p:spTree>
    <p:extLst>
      <p:ext uri="{BB962C8B-B14F-4D97-AF65-F5344CB8AC3E}">
        <p14:creationId xmlns:p14="http://schemas.microsoft.com/office/powerpoint/2010/main" val="656898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BC7AB-5EF7-915A-40FB-4281D9C8BF02}"/>
              </a:ext>
            </a:extLst>
          </p:cNvPr>
          <p:cNvSpPr>
            <a:spLocks noGrp="1"/>
          </p:cNvSpPr>
          <p:nvPr>
            <p:ph type="title"/>
          </p:nvPr>
        </p:nvSpPr>
        <p:spPr/>
        <p:txBody>
          <a:bodyPr/>
          <a:lstStyle/>
          <a:p>
            <a:r>
              <a:rPr lang="fr-FR" dirty="0"/>
              <a:t>Consommation d’énergie</a:t>
            </a:r>
          </a:p>
        </p:txBody>
      </p:sp>
      <p:sp>
        <p:nvSpPr>
          <p:cNvPr id="3" name="Espace réservé du contenu 2">
            <a:extLst>
              <a:ext uri="{FF2B5EF4-FFF2-40B4-BE49-F238E27FC236}">
                <a16:creationId xmlns:a16="http://schemas.microsoft.com/office/drawing/2014/main" id="{60CA9F04-52BF-6C84-E95F-03E3B6660F09}"/>
              </a:ext>
            </a:extLst>
          </p:cNvPr>
          <p:cNvSpPr>
            <a:spLocks noGrp="1"/>
          </p:cNvSpPr>
          <p:nvPr>
            <p:ph idx="1"/>
          </p:nvPr>
        </p:nvSpPr>
        <p:spPr>
          <a:xfrm>
            <a:off x="1981200" y="1987419"/>
            <a:ext cx="9700953" cy="4483101"/>
          </a:xfrm>
        </p:spPr>
        <p:txBody>
          <a:bodyPr>
            <a:normAutofit/>
          </a:bodyPr>
          <a:lstStyle/>
          <a:p>
            <a:r>
              <a:rPr lang="fr-FR" dirty="0"/>
              <a:t>Résultat de l’évaluation des différents modèles – avec Energy Star Score réel et prédit</a:t>
            </a:r>
          </a:p>
          <a:p>
            <a:pPr lvl="1"/>
            <a:r>
              <a:rPr lang="fr-FR" dirty="0"/>
              <a:t>Quel est la performance si l’on prédit les valeurs manquantes de l’Energy Star Score afin de se baser sur une jeu de données plus important?</a:t>
            </a:r>
          </a:p>
          <a:p>
            <a:pPr lvl="1"/>
            <a:r>
              <a:rPr lang="fr-FR" dirty="0"/>
              <a:t>R2 &gt; 35%</a:t>
            </a:r>
          </a:p>
          <a:p>
            <a:pPr lvl="1"/>
            <a:r>
              <a:rPr lang="fr-FR" dirty="0"/>
              <a:t>Après fine tuning</a:t>
            </a:r>
          </a:p>
          <a:p>
            <a:pPr lvl="2"/>
            <a:r>
              <a:rPr lang="fr-FR" dirty="0"/>
              <a:t>Gradient </a:t>
            </a:r>
            <a:r>
              <a:rPr lang="fr-FR" dirty="0" err="1"/>
              <a:t>Boosting</a:t>
            </a:r>
            <a:r>
              <a:rPr lang="fr-FR" dirty="0"/>
              <a:t> – 37.17</a:t>
            </a:r>
          </a:p>
          <a:p>
            <a:pPr lvl="2"/>
            <a:r>
              <a:rPr lang="fr-FR" dirty="0"/>
              <a:t>Multi-Layer Perceptron – 36.22</a:t>
            </a:r>
          </a:p>
          <a:p>
            <a:pPr lvl="1"/>
            <a:endParaRPr lang="fr-FR" dirty="0"/>
          </a:p>
          <a:p>
            <a:pPr lvl="1"/>
            <a:endParaRPr lang="fr-FR" dirty="0"/>
          </a:p>
          <a:p>
            <a:pPr lvl="1"/>
            <a:endParaRPr lang="fr-FR" dirty="0"/>
          </a:p>
          <a:p>
            <a:endParaRPr lang="fr-FR" dirty="0"/>
          </a:p>
        </p:txBody>
      </p:sp>
      <p:pic>
        <p:nvPicPr>
          <p:cNvPr id="5" name="Image 4">
            <a:extLst>
              <a:ext uri="{FF2B5EF4-FFF2-40B4-BE49-F238E27FC236}">
                <a16:creationId xmlns:a16="http://schemas.microsoft.com/office/drawing/2014/main" id="{2DC23271-EC1D-DF43-5357-ED0E5BE9FDE5}"/>
              </a:ext>
            </a:extLst>
          </p:cNvPr>
          <p:cNvPicPr>
            <a:picLocks noChangeAspect="1"/>
          </p:cNvPicPr>
          <p:nvPr/>
        </p:nvPicPr>
        <p:blipFill>
          <a:blip r:embed="rId2"/>
          <a:stretch>
            <a:fillRect/>
          </a:stretch>
        </p:blipFill>
        <p:spPr>
          <a:xfrm>
            <a:off x="8394678" y="3429000"/>
            <a:ext cx="3390925" cy="3192803"/>
          </a:xfrm>
          <a:prstGeom prst="rect">
            <a:avLst/>
          </a:prstGeom>
        </p:spPr>
      </p:pic>
    </p:spTree>
    <p:extLst>
      <p:ext uri="{BB962C8B-B14F-4D97-AF65-F5344CB8AC3E}">
        <p14:creationId xmlns:p14="http://schemas.microsoft.com/office/powerpoint/2010/main" val="1457424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907907-C686-98F0-7E57-A199E488F62E}"/>
              </a:ext>
            </a:extLst>
          </p:cNvPr>
          <p:cNvSpPr>
            <a:spLocks noGrp="1"/>
          </p:cNvSpPr>
          <p:nvPr>
            <p:ph type="ctrTitle"/>
          </p:nvPr>
        </p:nvSpPr>
        <p:spPr/>
        <p:txBody>
          <a:bodyPr>
            <a:normAutofit/>
          </a:bodyPr>
          <a:lstStyle/>
          <a:p>
            <a:r>
              <a:rPr lang="fr-FR" dirty="0"/>
              <a:t>Conclusion</a:t>
            </a:r>
          </a:p>
        </p:txBody>
      </p:sp>
      <p:sp>
        <p:nvSpPr>
          <p:cNvPr id="3" name="Sous-titre 2">
            <a:extLst>
              <a:ext uri="{FF2B5EF4-FFF2-40B4-BE49-F238E27FC236}">
                <a16:creationId xmlns:a16="http://schemas.microsoft.com/office/drawing/2014/main" id="{81480B52-15D5-00AE-0F3F-1B9D46E4181C}"/>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549120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BC7AB-5EF7-915A-40FB-4281D9C8BF02}"/>
              </a:ext>
            </a:extLst>
          </p:cNvPr>
          <p:cNvSpPr>
            <a:spLocks noGrp="1"/>
          </p:cNvSpPr>
          <p:nvPr>
            <p:ph type="title"/>
          </p:nvPr>
        </p:nvSpPr>
        <p:spPr/>
        <p:txBody>
          <a:bodyPr/>
          <a:lstStyle/>
          <a:p>
            <a:r>
              <a:rPr lang="fr-FR" dirty="0"/>
              <a:t>Conclusion</a:t>
            </a:r>
          </a:p>
        </p:txBody>
      </p:sp>
      <p:sp>
        <p:nvSpPr>
          <p:cNvPr id="3" name="Espace réservé du contenu 2">
            <a:extLst>
              <a:ext uri="{FF2B5EF4-FFF2-40B4-BE49-F238E27FC236}">
                <a16:creationId xmlns:a16="http://schemas.microsoft.com/office/drawing/2014/main" id="{60CA9F04-52BF-6C84-E95F-03E3B6660F09}"/>
              </a:ext>
            </a:extLst>
          </p:cNvPr>
          <p:cNvSpPr>
            <a:spLocks noGrp="1"/>
          </p:cNvSpPr>
          <p:nvPr>
            <p:ph idx="1"/>
          </p:nvPr>
        </p:nvSpPr>
        <p:spPr/>
        <p:txBody>
          <a:bodyPr>
            <a:normAutofit/>
          </a:bodyPr>
          <a:lstStyle/>
          <a:p>
            <a:r>
              <a:rPr lang="fr-FR" dirty="0"/>
              <a:t>Les 2 prédictions (GES et consommation totale) sont très sensibles à la présence de l’Energy Star Score</a:t>
            </a:r>
          </a:p>
          <a:p>
            <a:r>
              <a:rPr lang="fr-FR" dirty="0"/>
              <a:t>La prédiction de consommation d’énergie n’est pas concluante sans l’Energy Star Score</a:t>
            </a:r>
          </a:p>
          <a:p>
            <a:r>
              <a:rPr lang="fr-FR" dirty="0"/>
              <a:t>Il semble possible d’obtenir une prédiction d’émission de GES correcte en allant plus loin dans le traitement des données</a:t>
            </a:r>
          </a:p>
          <a:p>
            <a:pPr lvl="1"/>
            <a:r>
              <a:rPr lang="fr-FR" dirty="0"/>
              <a:t>Notamment en exploitant mieux la localisation (latitude / longitude)</a:t>
            </a:r>
          </a:p>
        </p:txBody>
      </p:sp>
    </p:spTree>
    <p:extLst>
      <p:ext uri="{BB962C8B-B14F-4D97-AF65-F5344CB8AC3E}">
        <p14:creationId xmlns:p14="http://schemas.microsoft.com/office/powerpoint/2010/main" val="3997250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dirty="0"/>
              <a:t>Questions</a:t>
            </a:r>
          </a:p>
        </p:txBody>
      </p:sp>
      <p:sp>
        <p:nvSpPr>
          <p:cNvPr id="3" name="Espace réservé du texte 2"/>
          <p:cNvSpPr>
            <a:spLocks noGrp="1"/>
          </p:cNvSpPr>
          <p:nvPr>
            <p:ph type="body" idx="1"/>
          </p:nvPr>
        </p:nvSpPr>
        <p:spPr/>
        <p:txBody>
          <a:bodyPr rtlCol="0"/>
          <a:lstStyle/>
          <a:p>
            <a:pPr rtl="0"/>
            <a:endParaRPr lang="fr-FR" dirty="0"/>
          </a:p>
        </p:txBody>
      </p:sp>
    </p:spTree>
    <p:extLst>
      <p:ext uri="{BB962C8B-B14F-4D97-AF65-F5344CB8AC3E}">
        <p14:creationId xmlns:p14="http://schemas.microsoft.com/office/powerpoint/2010/main" val="46861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BC7AB-5EF7-915A-40FB-4281D9C8BF02}"/>
              </a:ext>
            </a:extLst>
          </p:cNvPr>
          <p:cNvSpPr>
            <a:spLocks noGrp="1"/>
          </p:cNvSpPr>
          <p:nvPr>
            <p:ph type="title"/>
          </p:nvPr>
        </p:nvSpPr>
        <p:spPr/>
        <p:txBody>
          <a:bodyPr/>
          <a:lstStyle/>
          <a:p>
            <a:r>
              <a:rPr lang="fr-FR" dirty="0"/>
              <a:t>Contexte</a:t>
            </a:r>
          </a:p>
        </p:txBody>
      </p:sp>
      <p:sp>
        <p:nvSpPr>
          <p:cNvPr id="3" name="Espace réservé du contenu 2">
            <a:extLst>
              <a:ext uri="{FF2B5EF4-FFF2-40B4-BE49-F238E27FC236}">
                <a16:creationId xmlns:a16="http://schemas.microsoft.com/office/drawing/2014/main" id="{60CA9F04-52BF-6C84-E95F-03E3B6660F09}"/>
              </a:ext>
            </a:extLst>
          </p:cNvPr>
          <p:cNvSpPr>
            <a:spLocks noGrp="1"/>
          </p:cNvSpPr>
          <p:nvPr>
            <p:ph idx="1"/>
          </p:nvPr>
        </p:nvSpPr>
        <p:spPr/>
        <p:txBody>
          <a:bodyPr/>
          <a:lstStyle/>
          <a:p>
            <a:r>
              <a:rPr lang="fr-FR" dirty="0"/>
              <a:t>Afin d’atteindre son objectif de ville neutre en émissions de carbone en 2050, Seattle s’intéresse à la consommation et aux émissions de gaz à effet de serre des bâtiments non destinés à l’habitation</a:t>
            </a:r>
          </a:p>
          <a:p>
            <a:endParaRPr lang="fr-FR" dirty="0"/>
          </a:p>
        </p:txBody>
      </p:sp>
      <p:pic>
        <p:nvPicPr>
          <p:cNvPr id="5" name="Image 4" descr="Une image contenant cité, distance&#10;&#10;Description générée automatiquement">
            <a:extLst>
              <a:ext uri="{FF2B5EF4-FFF2-40B4-BE49-F238E27FC236}">
                <a16:creationId xmlns:a16="http://schemas.microsoft.com/office/drawing/2014/main" id="{FFB6D7EC-119D-3F7E-6C5E-5D893C6DF5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48000"/>
            <a:ext cx="12192000" cy="3810000"/>
          </a:xfrm>
          <a:prstGeom prst="rect">
            <a:avLst/>
          </a:prstGeom>
        </p:spPr>
      </p:pic>
    </p:spTree>
    <p:extLst>
      <p:ext uri="{BB962C8B-B14F-4D97-AF65-F5344CB8AC3E}">
        <p14:creationId xmlns:p14="http://schemas.microsoft.com/office/powerpoint/2010/main" val="3889225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DFA5F8-DF82-7C18-08EF-247DE34AFABE}"/>
              </a:ext>
            </a:extLst>
          </p:cNvPr>
          <p:cNvSpPr>
            <a:spLocks noGrp="1"/>
          </p:cNvSpPr>
          <p:nvPr>
            <p:ph type="ctrTitle"/>
          </p:nvPr>
        </p:nvSpPr>
        <p:spPr/>
        <p:txBody>
          <a:bodyPr/>
          <a:lstStyle/>
          <a:p>
            <a:r>
              <a:rPr lang="fr-FR" dirty="0"/>
              <a:t>Merci</a:t>
            </a:r>
          </a:p>
        </p:txBody>
      </p:sp>
      <p:sp>
        <p:nvSpPr>
          <p:cNvPr id="3" name="Sous-titre 2">
            <a:extLst>
              <a:ext uri="{FF2B5EF4-FFF2-40B4-BE49-F238E27FC236}">
                <a16:creationId xmlns:a16="http://schemas.microsoft.com/office/drawing/2014/main" id="{64A5B11E-AD27-ADA9-C4AB-3D3669065B01}"/>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89999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BC7AB-5EF7-915A-40FB-4281D9C8BF02}"/>
              </a:ext>
            </a:extLst>
          </p:cNvPr>
          <p:cNvSpPr>
            <a:spLocks noGrp="1"/>
          </p:cNvSpPr>
          <p:nvPr>
            <p:ph type="title"/>
          </p:nvPr>
        </p:nvSpPr>
        <p:spPr/>
        <p:txBody>
          <a:bodyPr/>
          <a:lstStyle/>
          <a:p>
            <a:r>
              <a:rPr lang="fr-FR" dirty="0"/>
              <a:t>Objectifs</a:t>
            </a:r>
          </a:p>
        </p:txBody>
      </p:sp>
      <p:sp>
        <p:nvSpPr>
          <p:cNvPr id="3" name="Espace réservé du contenu 2">
            <a:extLst>
              <a:ext uri="{FF2B5EF4-FFF2-40B4-BE49-F238E27FC236}">
                <a16:creationId xmlns:a16="http://schemas.microsoft.com/office/drawing/2014/main" id="{60CA9F04-52BF-6C84-E95F-03E3B6660F09}"/>
              </a:ext>
            </a:extLst>
          </p:cNvPr>
          <p:cNvSpPr>
            <a:spLocks noGrp="1"/>
          </p:cNvSpPr>
          <p:nvPr>
            <p:ph idx="1"/>
          </p:nvPr>
        </p:nvSpPr>
        <p:spPr/>
        <p:txBody>
          <a:bodyPr/>
          <a:lstStyle/>
          <a:p>
            <a:r>
              <a:rPr lang="fr-FR" dirty="0"/>
              <a:t>Estimer les émissions de Gaz à Effet de Serre (GES) (1) et la consommation totale d’énergie (2) des bâtiments (hors habitation) à partir des caractéristiques structurelles du bâtiment :</a:t>
            </a:r>
          </a:p>
          <a:p>
            <a:pPr lvl="1"/>
            <a:r>
              <a:rPr lang="fr-FR" dirty="0"/>
              <a:t>Surface &amp; nombre d’étage</a:t>
            </a:r>
          </a:p>
          <a:p>
            <a:pPr lvl="1"/>
            <a:r>
              <a:rPr lang="fr-FR" dirty="0"/>
              <a:t>Nature (type de bâtiment et répartition des types de surfaces)</a:t>
            </a:r>
          </a:p>
          <a:p>
            <a:pPr lvl="1"/>
            <a:r>
              <a:rPr lang="fr-FR" dirty="0"/>
              <a:t>Proportion des sources d’énergie utilisées (électricité, gaz, vapeur)</a:t>
            </a:r>
          </a:p>
          <a:p>
            <a:pPr lvl="1"/>
            <a:r>
              <a:rPr lang="fr-FR" dirty="0"/>
              <a:t>Localisation (quartier, latitude – longitude)</a:t>
            </a:r>
          </a:p>
          <a:p>
            <a:pPr lvl="1"/>
            <a:r>
              <a:rPr lang="fr-FR" dirty="0"/>
              <a:t>Année de construction</a:t>
            </a:r>
          </a:p>
          <a:p>
            <a:r>
              <a:rPr lang="fr-FR" dirty="0"/>
              <a:t>Evaluer la pertinence de l’Energy Star pour les prédictions</a:t>
            </a:r>
          </a:p>
          <a:p>
            <a:pPr marL="0" indent="0">
              <a:buNone/>
            </a:pPr>
            <a:endParaRPr lang="fr-FR" dirty="0"/>
          </a:p>
          <a:p>
            <a:endParaRPr lang="fr-FR" dirty="0"/>
          </a:p>
        </p:txBody>
      </p:sp>
    </p:spTree>
    <p:extLst>
      <p:ext uri="{BB962C8B-B14F-4D97-AF65-F5344CB8AC3E}">
        <p14:creationId xmlns:p14="http://schemas.microsoft.com/office/powerpoint/2010/main" val="65904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907907-C686-98F0-7E57-A199E488F62E}"/>
              </a:ext>
            </a:extLst>
          </p:cNvPr>
          <p:cNvSpPr>
            <a:spLocks noGrp="1"/>
          </p:cNvSpPr>
          <p:nvPr>
            <p:ph type="ctrTitle"/>
          </p:nvPr>
        </p:nvSpPr>
        <p:spPr/>
        <p:txBody>
          <a:bodyPr>
            <a:normAutofit fontScale="90000"/>
          </a:bodyPr>
          <a:lstStyle/>
          <a:p>
            <a:r>
              <a:rPr lang="fr-FR" dirty="0"/>
              <a:t>Analyse exploratoire et nettoyage des données</a:t>
            </a:r>
          </a:p>
        </p:txBody>
      </p:sp>
      <p:sp>
        <p:nvSpPr>
          <p:cNvPr id="3" name="Sous-titre 2">
            <a:extLst>
              <a:ext uri="{FF2B5EF4-FFF2-40B4-BE49-F238E27FC236}">
                <a16:creationId xmlns:a16="http://schemas.microsoft.com/office/drawing/2014/main" id="{81480B52-15D5-00AE-0F3F-1B9D46E4181C}"/>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130072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BC7AB-5EF7-915A-40FB-4281D9C8BF02}"/>
              </a:ext>
            </a:extLst>
          </p:cNvPr>
          <p:cNvSpPr>
            <a:spLocks noGrp="1"/>
          </p:cNvSpPr>
          <p:nvPr>
            <p:ph type="title"/>
          </p:nvPr>
        </p:nvSpPr>
        <p:spPr/>
        <p:txBody>
          <a:bodyPr/>
          <a:lstStyle/>
          <a:p>
            <a:r>
              <a:rPr lang="fr-FR" dirty="0"/>
              <a:t>Analyse des données</a:t>
            </a:r>
          </a:p>
        </p:txBody>
      </p:sp>
      <p:sp>
        <p:nvSpPr>
          <p:cNvPr id="3" name="Espace réservé du contenu 2">
            <a:extLst>
              <a:ext uri="{FF2B5EF4-FFF2-40B4-BE49-F238E27FC236}">
                <a16:creationId xmlns:a16="http://schemas.microsoft.com/office/drawing/2014/main" id="{60CA9F04-52BF-6C84-E95F-03E3B6660F09}"/>
              </a:ext>
            </a:extLst>
          </p:cNvPr>
          <p:cNvSpPr>
            <a:spLocks noGrp="1"/>
          </p:cNvSpPr>
          <p:nvPr>
            <p:ph idx="1"/>
          </p:nvPr>
        </p:nvSpPr>
        <p:spPr/>
        <p:txBody>
          <a:bodyPr/>
          <a:lstStyle/>
          <a:p>
            <a:r>
              <a:rPr lang="fr-FR" dirty="0"/>
              <a:t>Des relevés effectués en 2016 sont à notre disposition pour atteindre nos objectifs</a:t>
            </a:r>
          </a:p>
          <a:p>
            <a:r>
              <a:rPr lang="fr-FR" dirty="0"/>
              <a:t>Le jeu de données contient 3 376 immeubles, et 46 colonnes</a:t>
            </a:r>
          </a:p>
          <a:p>
            <a:pPr lvl="1"/>
            <a:r>
              <a:rPr lang="fr-FR" dirty="0"/>
              <a:t>Nous nous intéressons uniquement aux bâtiments non destinés à l’habitation qui représente 1 668 individus</a:t>
            </a:r>
          </a:p>
          <a:p>
            <a:pPr lvl="1"/>
            <a:r>
              <a:rPr lang="fr-FR" dirty="0"/>
              <a:t>Après nettoyage des </a:t>
            </a:r>
            <a:r>
              <a:rPr lang="fr-FR" dirty="0" err="1"/>
              <a:t>outliers</a:t>
            </a:r>
            <a:r>
              <a:rPr lang="fr-FR" dirty="0"/>
              <a:t> et valeurs manquantes, 1 154 individus vont être exploités dans notre analyse</a:t>
            </a:r>
          </a:p>
          <a:p>
            <a:pPr lvl="1"/>
            <a:r>
              <a:rPr lang="fr-FR" dirty="0"/>
              <a:t>Nous excluons certaines variables car pas utiles dans notre analyse, ou bien ayant toujours la même valeur, ou bien au contraire une valeur différente pour chaque individu. Nous retenons 30 variables</a:t>
            </a:r>
          </a:p>
          <a:p>
            <a:pPr lvl="1"/>
            <a:endParaRPr lang="fr-FR" dirty="0"/>
          </a:p>
          <a:p>
            <a:endParaRPr lang="fr-FR" dirty="0"/>
          </a:p>
        </p:txBody>
      </p:sp>
    </p:spTree>
    <p:extLst>
      <p:ext uri="{BB962C8B-B14F-4D97-AF65-F5344CB8AC3E}">
        <p14:creationId xmlns:p14="http://schemas.microsoft.com/office/powerpoint/2010/main" val="2448560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BC7AB-5EF7-915A-40FB-4281D9C8BF02}"/>
              </a:ext>
            </a:extLst>
          </p:cNvPr>
          <p:cNvSpPr>
            <a:spLocks noGrp="1"/>
          </p:cNvSpPr>
          <p:nvPr>
            <p:ph type="title"/>
          </p:nvPr>
        </p:nvSpPr>
        <p:spPr/>
        <p:txBody>
          <a:bodyPr/>
          <a:lstStyle/>
          <a:p>
            <a:r>
              <a:rPr lang="fr-FR" dirty="0"/>
              <a:t>Tests de cohérence</a:t>
            </a:r>
          </a:p>
        </p:txBody>
      </p:sp>
      <p:sp>
        <p:nvSpPr>
          <p:cNvPr id="3" name="Espace réservé du contenu 2">
            <a:extLst>
              <a:ext uri="{FF2B5EF4-FFF2-40B4-BE49-F238E27FC236}">
                <a16:creationId xmlns:a16="http://schemas.microsoft.com/office/drawing/2014/main" id="{60CA9F04-52BF-6C84-E95F-03E3B6660F09}"/>
              </a:ext>
            </a:extLst>
          </p:cNvPr>
          <p:cNvSpPr>
            <a:spLocks noGrp="1"/>
          </p:cNvSpPr>
          <p:nvPr>
            <p:ph idx="1"/>
          </p:nvPr>
        </p:nvSpPr>
        <p:spPr/>
        <p:txBody>
          <a:bodyPr/>
          <a:lstStyle/>
          <a:p>
            <a:r>
              <a:rPr lang="fr-FR" dirty="0"/>
              <a:t>Des tests de cohérence révèlent des erreurs de saisie surtout au niveau des surfaces des immeubles : </a:t>
            </a:r>
          </a:p>
          <a:p>
            <a:endParaRPr lang="fr-FR" dirty="0"/>
          </a:p>
          <a:p>
            <a:pPr lvl="1"/>
            <a:endParaRPr lang="fr-FR" dirty="0"/>
          </a:p>
          <a:p>
            <a:endParaRPr lang="fr-FR" dirty="0"/>
          </a:p>
        </p:txBody>
      </p:sp>
      <p:pic>
        <p:nvPicPr>
          <p:cNvPr id="6" name="Image 5">
            <a:extLst>
              <a:ext uri="{FF2B5EF4-FFF2-40B4-BE49-F238E27FC236}">
                <a16:creationId xmlns:a16="http://schemas.microsoft.com/office/drawing/2014/main" id="{C578D29E-7000-9CB4-D753-1223091065AD}"/>
              </a:ext>
            </a:extLst>
          </p:cNvPr>
          <p:cNvPicPr>
            <a:picLocks noChangeAspect="1"/>
          </p:cNvPicPr>
          <p:nvPr/>
        </p:nvPicPr>
        <p:blipFill>
          <a:blip r:embed="rId2"/>
          <a:stretch>
            <a:fillRect/>
          </a:stretch>
        </p:blipFill>
        <p:spPr>
          <a:xfrm>
            <a:off x="1007242" y="2867745"/>
            <a:ext cx="10580700" cy="3350202"/>
          </a:xfrm>
          <a:prstGeom prst="rect">
            <a:avLst/>
          </a:prstGeom>
        </p:spPr>
      </p:pic>
    </p:spTree>
    <p:extLst>
      <p:ext uri="{BB962C8B-B14F-4D97-AF65-F5344CB8AC3E}">
        <p14:creationId xmlns:p14="http://schemas.microsoft.com/office/powerpoint/2010/main" val="2368082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BC7AB-5EF7-915A-40FB-4281D9C8BF02}"/>
              </a:ext>
            </a:extLst>
          </p:cNvPr>
          <p:cNvSpPr>
            <a:spLocks noGrp="1"/>
          </p:cNvSpPr>
          <p:nvPr>
            <p:ph type="title"/>
          </p:nvPr>
        </p:nvSpPr>
        <p:spPr/>
        <p:txBody>
          <a:bodyPr/>
          <a:lstStyle/>
          <a:p>
            <a:r>
              <a:rPr lang="fr-FR" dirty="0"/>
              <a:t>Traitement des erreurs</a:t>
            </a:r>
          </a:p>
        </p:txBody>
      </p:sp>
      <p:sp>
        <p:nvSpPr>
          <p:cNvPr id="3" name="Espace réservé du contenu 2">
            <a:extLst>
              <a:ext uri="{FF2B5EF4-FFF2-40B4-BE49-F238E27FC236}">
                <a16:creationId xmlns:a16="http://schemas.microsoft.com/office/drawing/2014/main" id="{60CA9F04-52BF-6C84-E95F-03E3B6660F09}"/>
              </a:ext>
            </a:extLst>
          </p:cNvPr>
          <p:cNvSpPr>
            <a:spLocks noGrp="1"/>
          </p:cNvSpPr>
          <p:nvPr>
            <p:ph idx="1"/>
          </p:nvPr>
        </p:nvSpPr>
        <p:spPr/>
        <p:txBody>
          <a:bodyPr/>
          <a:lstStyle/>
          <a:p>
            <a:r>
              <a:rPr lang="fr-FR" dirty="0"/>
              <a:t>Stratégie de traitement des surfaces :</a:t>
            </a:r>
          </a:p>
          <a:p>
            <a:pPr lvl="1"/>
            <a:r>
              <a:rPr lang="fr-FR" dirty="0"/>
              <a:t>Si ∑ détail des surfaces &gt; surface totale </a:t>
            </a:r>
          </a:p>
          <a:p>
            <a:pPr lvl="2"/>
            <a:r>
              <a:rPr lang="fr-FR" dirty="0"/>
              <a:t>remplacer surface totale par ∑ détail</a:t>
            </a:r>
          </a:p>
          <a:p>
            <a:pPr lvl="1"/>
            <a:r>
              <a:rPr lang="fr-FR" dirty="0"/>
              <a:t>Si ∑ détail des surfaces &lt; surface totale</a:t>
            </a:r>
          </a:p>
          <a:p>
            <a:pPr lvl="2"/>
            <a:r>
              <a:rPr lang="fr-FR" dirty="0"/>
              <a:t>Ajouter une colonne ‘</a:t>
            </a:r>
            <a:r>
              <a:rPr lang="fr-FR" dirty="0" err="1"/>
              <a:t>Unknown</a:t>
            </a:r>
            <a:r>
              <a:rPr lang="fr-FR" dirty="0"/>
              <a:t>’ contenant le détail manquant</a:t>
            </a:r>
          </a:p>
          <a:p>
            <a:pPr lvl="1"/>
            <a:r>
              <a:rPr lang="fr-FR" dirty="0"/>
              <a:t>Recalculer ensuite tous les ratios</a:t>
            </a:r>
          </a:p>
          <a:p>
            <a:pPr lvl="2"/>
            <a:r>
              <a:rPr lang="fr-FR" dirty="0"/>
              <a:t>Consommation d’énergie / </a:t>
            </a:r>
            <a:r>
              <a:rPr lang="fr-FR" dirty="0" err="1"/>
              <a:t>sqf</a:t>
            </a:r>
            <a:endParaRPr lang="fr-FR" dirty="0"/>
          </a:p>
          <a:p>
            <a:pPr lvl="2"/>
            <a:r>
              <a:rPr lang="fr-FR" dirty="0"/>
              <a:t>Émissions de Gaz à Effet de Serre (GES) / </a:t>
            </a:r>
            <a:r>
              <a:rPr lang="fr-FR" dirty="0" err="1"/>
              <a:t>sqf</a:t>
            </a:r>
            <a:endParaRPr lang="fr-FR" dirty="0"/>
          </a:p>
          <a:p>
            <a:pPr lvl="1"/>
            <a:endParaRPr lang="fr-FR" dirty="0"/>
          </a:p>
          <a:p>
            <a:endParaRPr lang="fr-FR" dirty="0"/>
          </a:p>
        </p:txBody>
      </p:sp>
    </p:spTree>
    <p:extLst>
      <p:ext uri="{BB962C8B-B14F-4D97-AF65-F5344CB8AC3E}">
        <p14:creationId xmlns:p14="http://schemas.microsoft.com/office/powerpoint/2010/main" val="1261308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EBC7AB-5EF7-915A-40FB-4281D9C8BF02}"/>
              </a:ext>
            </a:extLst>
          </p:cNvPr>
          <p:cNvSpPr>
            <a:spLocks noGrp="1"/>
          </p:cNvSpPr>
          <p:nvPr>
            <p:ph type="title"/>
          </p:nvPr>
        </p:nvSpPr>
        <p:spPr/>
        <p:txBody>
          <a:bodyPr/>
          <a:lstStyle/>
          <a:p>
            <a:r>
              <a:rPr lang="fr-FR" dirty="0"/>
              <a:t>Transformation de variables</a:t>
            </a:r>
          </a:p>
        </p:txBody>
      </p:sp>
      <p:sp>
        <p:nvSpPr>
          <p:cNvPr id="3" name="Espace réservé du contenu 2">
            <a:extLst>
              <a:ext uri="{FF2B5EF4-FFF2-40B4-BE49-F238E27FC236}">
                <a16:creationId xmlns:a16="http://schemas.microsoft.com/office/drawing/2014/main" id="{60CA9F04-52BF-6C84-E95F-03E3B6660F09}"/>
              </a:ext>
            </a:extLst>
          </p:cNvPr>
          <p:cNvSpPr>
            <a:spLocks noGrp="1"/>
          </p:cNvSpPr>
          <p:nvPr>
            <p:ph idx="1"/>
          </p:nvPr>
        </p:nvSpPr>
        <p:spPr/>
        <p:txBody>
          <a:bodyPr>
            <a:normAutofit lnSpcReduction="10000"/>
          </a:bodyPr>
          <a:lstStyle/>
          <a:p>
            <a:r>
              <a:rPr lang="fr-FR" dirty="0"/>
              <a:t>Plutôt que de conserver les valeurs absolues de nos variables nous allons nous intéresser à leurs poids relatifs</a:t>
            </a:r>
          </a:p>
          <a:p>
            <a:pPr lvl="1"/>
            <a:r>
              <a:rPr lang="fr-FR" dirty="0"/>
              <a:t>Ainsi nos 2 </a:t>
            </a:r>
            <a:r>
              <a:rPr lang="fr-FR" dirty="0" err="1"/>
              <a:t>features</a:t>
            </a:r>
            <a:r>
              <a:rPr lang="fr-FR" dirty="0"/>
              <a:t> </a:t>
            </a:r>
            <a:r>
              <a:rPr lang="fr-FR" dirty="0" err="1"/>
              <a:t>targets</a:t>
            </a:r>
            <a:r>
              <a:rPr lang="fr-FR" dirty="0"/>
              <a:t> sont exprimés par rapport à la surface</a:t>
            </a:r>
          </a:p>
          <a:p>
            <a:r>
              <a:rPr lang="fr-FR" dirty="0"/>
              <a:t>Calcul du mix énergétique</a:t>
            </a:r>
          </a:p>
          <a:p>
            <a:pPr lvl="1"/>
            <a:r>
              <a:rPr lang="fr-FR" dirty="0"/>
              <a:t>Poids de chaque type d’énergie (électricité, gaz, chauffage urbain) dans la consommation totale</a:t>
            </a:r>
          </a:p>
          <a:p>
            <a:r>
              <a:rPr lang="fr-FR" dirty="0"/>
              <a:t>Poids de chaque type de surface</a:t>
            </a:r>
          </a:p>
          <a:p>
            <a:pPr lvl="1"/>
            <a:r>
              <a:rPr lang="fr-FR" dirty="0"/>
              <a:t>Calcul du poids relatif de la surface détaillée par rapport à la surface totale décliné pour chaque typologie</a:t>
            </a:r>
          </a:p>
          <a:p>
            <a:r>
              <a:rPr lang="fr-FR" dirty="0"/>
              <a:t>Encodage des variables qualitatives</a:t>
            </a:r>
          </a:p>
          <a:p>
            <a:pPr lvl="1"/>
            <a:r>
              <a:rPr lang="fr-FR" dirty="0" err="1"/>
              <a:t>Neighboorhood</a:t>
            </a:r>
            <a:r>
              <a:rPr lang="fr-FR" dirty="0"/>
              <a:t>, Compliance </a:t>
            </a:r>
            <a:r>
              <a:rPr lang="fr-FR" dirty="0" err="1"/>
              <a:t>Status</a:t>
            </a:r>
            <a:r>
              <a:rPr lang="fr-FR" dirty="0"/>
              <a:t>…</a:t>
            </a:r>
          </a:p>
          <a:p>
            <a:endParaRPr lang="fr-FR" dirty="0"/>
          </a:p>
          <a:p>
            <a:endParaRPr lang="fr-FR" dirty="0"/>
          </a:p>
        </p:txBody>
      </p:sp>
    </p:spTree>
    <p:extLst>
      <p:ext uri="{BB962C8B-B14F-4D97-AF65-F5344CB8AC3E}">
        <p14:creationId xmlns:p14="http://schemas.microsoft.com/office/powerpoint/2010/main" val="2654630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tructure de bâtiment 16x9">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3666333_TF03031027.potx" id="{C9C9B5A1-0BDF-49FD-AEB4-0E0013DA60B8}" vid="{4156C93C-EFC3-4554-88B5-A78ACFE23E39}"/>
    </a:ext>
  </a:extLst>
</a:theme>
</file>

<file path=ppt/theme/theme2.xml><?xml version="1.0" encoding="utf-8"?>
<a:theme xmlns:a="http://schemas.openxmlformats.org/drawingml/2006/main" name="Thème Office">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E6DFB71-5650-4E53-8134-FCF33ECDD3D1}">
  <ds:schemaRefs>
    <ds:schemaRef ds:uri="http://schemas.microsoft.com/sharepoint/v3/contenttype/forms"/>
  </ds:schemaRefs>
</ds:datastoreItem>
</file>

<file path=customXml/itemProps2.xml><?xml version="1.0" encoding="utf-8"?>
<ds:datastoreItem xmlns:ds="http://schemas.openxmlformats.org/officeDocument/2006/customXml" ds:itemID="{5630C5B9-1E5F-4356-968E-2FC64955BFF3}">
  <ds:schemaRefs>
    <ds:schemaRef ds:uri="http://purl.org/dc/elements/1.1/"/>
    <ds:schemaRef ds:uri="http://schemas.microsoft.com/office/2006/documentManagement/types"/>
    <ds:schemaRef ds:uri="http://schemas.microsoft.com/office/infopath/2007/PartnerControls"/>
    <ds:schemaRef ds:uri="http://schemas.microsoft.com/office/2006/metadata/properties"/>
    <ds:schemaRef ds:uri="http://www.w3.org/XML/1998/namespace"/>
    <ds:schemaRef ds:uri="http://schemas.openxmlformats.org/package/2006/metadata/core-properties"/>
    <ds:schemaRef ds:uri="http://purl.org/dc/dcmitype/"/>
    <ds:schemaRef ds:uri="40262f94-9f35-4ac3-9a90-690165a166b7"/>
    <ds:schemaRef ds:uri="a4f35948-e619-41b3-aa29-22878b09cfd2"/>
    <ds:schemaRef ds:uri="http://purl.org/dc/terms/"/>
  </ds:schemaRefs>
</ds:datastoreItem>
</file>

<file path=customXml/itemProps3.xml><?xml version="1.0" encoding="utf-8"?>
<ds:datastoreItem xmlns:ds="http://schemas.openxmlformats.org/officeDocument/2006/customXml" ds:itemID="{8DD6EEDF-527A-4587-A446-F1DE3EAF9D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Présentation Structure de bâtiment (grand écran)</Template>
  <TotalTime>0</TotalTime>
  <Words>1147</Words>
  <Application>Microsoft Office PowerPoint</Application>
  <PresentationFormat>Grand écran</PresentationFormat>
  <Paragraphs>178</Paragraphs>
  <Slides>30</Slides>
  <Notes>3</Notes>
  <HiddenSlides>0</HiddenSlides>
  <MMClips>0</MMClips>
  <ScaleCrop>false</ScaleCrop>
  <HeadingPairs>
    <vt:vector size="6" baseType="variant">
      <vt:variant>
        <vt:lpstr>Polices utilisées</vt:lpstr>
      </vt:variant>
      <vt:variant>
        <vt:i4>2</vt:i4>
      </vt:variant>
      <vt:variant>
        <vt:lpstr>Thème</vt:lpstr>
      </vt:variant>
      <vt:variant>
        <vt:i4>1</vt:i4>
      </vt:variant>
      <vt:variant>
        <vt:lpstr>Titres des diapositives</vt:lpstr>
      </vt:variant>
      <vt:variant>
        <vt:i4>30</vt:i4>
      </vt:variant>
    </vt:vector>
  </HeadingPairs>
  <TitlesOfParts>
    <vt:vector size="33" baseType="lpstr">
      <vt:lpstr>Arial</vt:lpstr>
      <vt:lpstr>Calibri</vt:lpstr>
      <vt:lpstr>Structure de bâtiment 16x9</vt:lpstr>
      <vt:lpstr>Anticipez les besoins en consommation de bâtiments</vt:lpstr>
      <vt:lpstr>Sommaire</vt:lpstr>
      <vt:lpstr>Contexte</vt:lpstr>
      <vt:lpstr>Objectifs</vt:lpstr>
      <vt:lpstr>Analyse exploratoire et nettoyage des données</vt:lpstr>
      <vt:lpstr>Analyse des données</vt:lpstr>
      <vt:lpstr>Tests de cohérence</vt:lpstr>
      <vt:lpstr>Traitement des erreurs</vt:lpstr>
      <vt:lpstr>Transformation de variables</vt:lpstr>
      <vt:lpstr>Jeu de données final</vt:lpstr>
      <vt:lpstr>Analyse exploratoire</vt:lpstr>
      <vt:lpstr>Analyse exploratoire</vt:lpstr>
      <vt:lpstr>Analyse exploratoire</vt:lpstr>
      <vt:lpstr>Evaluation des modèles</vt:lpstr>
      <vt:lpstr>Evaluation des modèles</vt:lpstr>
      <vt:lpstr>Evaluation des modèles</vt:lpstr>
      <vt:lpstr>Émissions de GES</vt:lpstr>
      <vt:lpstr>Émissions de GES</vt:lpstr>
      <vt:lpstr>Émissions de GES</vt:lpstr>
      <vt:lpstr>Émissions de GES</vt:lpstr>
      <vt:lpstr>Émissions de GES</vt:lpstr>
      <vt:lpstr>Consommation d’énergie</vt:lpstr>
      <vt:lpstr>Consommation d’énergie</vt:lpstr>
      <vt:lpstr>Consommation d’énergie</vt:lpstr>
      <vt:lpstr>Consommation d’énergie</vt:lpstr>
      <vt:lpstr>Consommation d’énergie</vt:lpstr>
      <vt:lpstr>Conclusion</vt:lpstr>
      <vt:lpstr>Conclusion</vt:lpstr>
      <vt:lpstr>Questions</vt:lpstr>
      <vt:lpstr>Merci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Disposition du titre</dc:title>
  <dc:creator>Bruno Lo</dc:creator>
  <cp:lastModifiedBy>Bruno Lo</cp:lastModifiedBy>
  <cp:revision>11</cp:revision>
  <dcterms:created xsi:type="dcterms:W3CDTF">2022-07-08T08:46:42Z</dcterms:created>
  <dcterms:modified xsi:type="dcterms:W3CDTF">2022-09-01T07:26:39Z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